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2" r:id="rId6"/>
  </p:sldMasterIdLst>
  <p:notesMasterIdLst>
    <p:notesMasterId r:id="rId37"/>
  </p:notesMasterIdLst>
  <p:handoutMasterIdLst>
    <p:handoutMasterId r:id="rId38"/>
  </p:handoutMasterIdLst>
  <p:sldIdLst>
    <p:sldId id="1478" r:id="rId7"/>
    <p:sldId id="1479" r:id="rId8"/>
    <p:sldId id="1480" r:id="rId9"/>
    <p:sldId id="1481" r:id="rId10"/>
    <p:sldId id="1482" r:id="rId11"/>
    <p:sldId id="1483" r:id="rId12"/>
    <p:sldId id="1484" r:id="rId13"/>
    <p:sldId id="1485" r:id="rId14"/>
    <p:sldId id="1486" r:id="rId15"/>
    <p:sldId id="1487" r:id="rId16"/>
    <p:sldId id="1488" r:id="rId17"/>
    <p:sldId id="1489" r:id="rId18"/>
    <p:sldId id="1490" r:id="rId19"/>
    <p:sldId id="1491" r:id="rId20"/>
    <p:sldId id="1492" r:id="rId21"/>
    <p:sldId id="1493" r:id="rId22"/>
    <p:sldId id="1494" r:id="rId23"/>
    <p:sldId id="1495" r:id="rId24"/>
    <p:sldId id="1496" r:id="rId25"/>
    <p:sldId id="1497" r:id="rId26"/>
    <p:sldId id="1498" r:id="rId27"/>
    <p:sldId id="1499" r:id="rId28"/>
    <p:sldId id="1500" r:id="rId29"/>
    <p:sldId id="1501" r:id="rId30"/>
    <p:sldId id="1502" r:id="rId31"/>
    <p:sldId id="1503" r:id="rId32"/>
    <p:sldId id="1504" r:id="rId33"/>
    <p:sldId id="1505" r:id="rId34"/>
    <p:sldId id="1477" r:id="rId35"/>
    <p:sldId id="1326" r:id="rId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107C10"/>
    <a:srgbClr val="000000"/>
    <a:srgbClr val="323232"/>
    <a:srgbClr val="5C2D91"/>
    <a:srgbClr val="32145A"/>
    <a:srgbClr val="00BCF2"/>
    <a:srgbClr val="002050"/>
    <a:srgbClr val="D63F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3001" autoAdjust="0"/>
  </p:normalViewPr>
  <p:slideViewPr>
    <p:cSldViewPr>
      <p:cViewPr varScale="1">
        <p:scale>
          <a:sx n="108" d="100"/>
          <a:sy n="108" d="100"/>
        </p:scale>
        <p:origin x="408" y="114"/>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125" d="100"/>
        <a:sy n="125" d="100"/>
      </p:scale>
      <p:origin x="0" y="0"/>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Build 2016</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3/31/2016 3:50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Build 2016</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3/31/2016 3:50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3/31/2016 3:50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5972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3/31/2016 3:50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5991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3/31/2016 3:50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3631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443469-77C9-4C80-A5AC-FF04A05E7E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3/31/2016 3:50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7644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3/31/2016 3:50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292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3/31/2016 3:50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1274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3/31/2016 3:50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2304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3/31/2016 3:50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807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3/31/2016 3:50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2444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7222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3/31/2016 3:50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443469-77C9-4C80-A5AC-FF04A05E7E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3/31/2016 3:50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5480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3/31/2016 3:50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6717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9110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3/31/2016 3:50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8656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3/31/2016 3:50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0080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443469-77C9-4C80-A5AC-FF04A05E7E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3/31/2016 3:50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3278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3/31/2016 3:50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8308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443469-77C9-4C80-A5AC-FF04A05E7E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3/31/2016 3:50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75466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2016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205065150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3977451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1067622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254255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0317480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6529360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366392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2016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672" spc="0" baseline="0">
                <a:solidFill>
                  <a:schemeClr val="tx1"/>
                </a:soli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119" spc="-100" baseline="0">
                <a:solidFill>
                  <a:schemeClr val="tx1"/>
                </a:soli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Tree>
    <p:extLst>
      <p:ext uri="{BB962C8B-B14F-4D97-AF65-F5344CB8AC3E}">
        <p14:creationId xmlns:p14="http://schemas.microsoft.com/office/powerpoint/2010/main" val="36718531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950"/>
                                        <p:tgtEl>
                                          <p:spTgt spid="6"/>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6"/>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431400"/>
          </a:xfrm>
          <a:noFill/>
        </p:spPr>
        <p:txBody>
          <a:bodyPr tIns="91440" bIns="91440" anchor="t" anchorCtr="0">
            <a:spAutoFit/>
          </a:bodyPr>
          <a:lstStyle>
            <a:lvl1pPr algn="l" defTabSz="932563" rtl="0" eaLnBrk="1" latinLnBrk="0" hangingPunct="1">
              <a:lnSpc>
                <a:spcPct val="90000"/>
              </a:lnSpc>
              <a:spcBef>
                <a:spcPct val="0"/>
              </a:spcBef>
              <a:buNone/>
              <a:defRPr lang="en-US" sz="8975" b="0" kern="1200" cap="none" spc="-10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059374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259059"/>
          </a:xfrm>
        </p:spPr>
        <p:txBody>
          <a:bodyPr>
            <a:spAutoFit/>
          </a:bodyPr>
          <a:lstStyle>
            <a:lvl1pPr>
              <a:buClrTx/>
              <a:defRPr sz="3672">
                <a:solidFill>
                  <a:schemeClr val="tx1"/>
                </a:solidFill>
              </a:defRPr>
            </a:lvl1pPr>
            <a:lvl2pPr>
              <a:buClrTx/>
              <a:defRPr sz="2448">
                <a:solidFill>
                  <a:schemeClr val="tx1"/>
                </a:solidFill>
              </a:defRPr>
            </a:lvl2pPr>
            <a:lvl3pPr>
              <a:buClrTx/>
              <a:defRPr sz="2448">
                <a:solidFill>
                  <a:schemeClr val="tx1"/>
                </a:solidFill>
              </a:defRPr>
            </a:lvl3pPr>
            <a:lvl4pPr>
              <a:buClrTx/>
              <a:defRPr sz="2040">
                <a:solidFill>
                  <a:schemeClr val="tx1"/>
                </a:solidFill>
              </a:defRPr>
            </a:lvl4pPr>
            <a:lvl5pPr>
              <a:buClrTx/>
              <a:defRPr sz="204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228164101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399451185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1205390"/>
          </a:xfrm>
          <a:noFill/>
        </p:spPr>
        <p:txBody>
          <a:bodyPr tIns="91440" bIns="91440" anchor="t" anchorCtr="0">
            <a:spAutoFit/>
          </a:bodyPr>
          <a:lstStyle>
            <a:lvl1pPr>
              <a:defRPr sz="7343" spc="-100" baseline="0">
                <a:solidFill>
                  <a:schemeClr val="tx1"/>
                </a:solidFill>
              </a:defRPr>
            </a:lvl1pPr>
          </a:lstStyle>
          <a:p>
            <a:r>
              <a:rPr lang="en-US" dirty="0"/>
              <a:t>Demo title</a:t>
            </a:r>
          </a:p>
        </p:txBody>
      </p:sp>
    </p:spTree>
    <p:extLst>
      <p:ext uri="{BB962C8B-B14F-4D97-AF65-F5344CB8AC3E}">
        <p14:creationId xmlns:p14="http://schemas.microsoft.com/office/powerpoint/2010/main" val="200125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theme" Target="../theme/theme3.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smtClean="0">
                    <a:gradFill>
                      <a:gsLst>
                        <a:gs pos="2092">
                          <a:srgbClr val="F8F8F8"/>
                        </a:gs>
                        <a:gs pos="10042">
                          <a:srgbClr val="F8F8F8"/>
                        </a:gs>
                      </a:gsLst>
                      <a:lin ang="5400000" scaled="0"/>
                    </a:gradFill>
                    <a:ea typeface="Segoe UI" pitchFamily="34" charset="0"/>
                    <a:cs typeface="Segoe UI" pitchFamily="34" charset="0"/>
                  </a:rPr>
                  <a:t>R:</a:t>
                </a:r>
                <a:r>
                  <a:rPr lang="en-US" sz="500" baseline="0" dirty="0" smtClean="0">
                    <a:gradFill>
                      <a:gsLst>
                        <a:gs pos="2092">
                          <a:srgbClr val="F8F8F8"/>
                        </a:gs>
                        <a:gs pos="10042">
                          <a:srgbClr val="F8F8F8"/>
                        </a:gs>
                      </a:gsLst>
                      <a:lin ang="5400000" scaled="0"/>
                    </a:gradFill>
                    <a:ea typeface="Segoe UI" pitchFamily="34" charset="0"/>
                    <a:cs typeface="Segoe UI" pitchFamily="34" charset="0"/>
                  </a:rPr>
                  <a:t>0 G:120 B:215</a:t>
                </a:r>
                <a:endParaRPr lang="en-US" sz="50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smtClean="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smtClean="0">
                    <a:gradFill>
                      <a:gsLst>
                        <a:gs pos="7965">
                          <a:srgbClr val="000000"/>
                        </a:gs>
                        <a:gs pos="28319">
                          <a:srgbClr val="000000"/>
                        </a:gs>
                      </a:gsLst>
                      <a:lin ang="5400000" scaled="0"/>
                    </a:gradFill>
                    <a:ea typeface="Segoe UI" pitchFamily="34" charset="0"/>
                    <a:cs typeface="Segoe UI" pitchFamily="34" charset="0"/>
                  </a:rPr>
                  <a:t>R:</a:t>
                </a:r>
                <a:r>
                  <a:rPr lang="en-US" sz="500" baseline="0" dirty="0" smtClean="0">
                    <a:gradFill>
                      <a:gsLst>
                        <a:gs pos="7965">
                          <a:srgbClr val="000000"/>
                        </a:gs>
                        <a:gs pos="28319">
                          <a:srgbClr val="000000"/>
                        </a:gs>
                      </a:gsLst>
                      <a:lin ang="5400000" scaled="0"/>
                    </a:gradFill>
                    <a:ea typeface="Segoe UI" pitchFamily="34" charset="0"/>
                    <a:cs typeface="Segoe UI" pitchFamily="34" charset="0"/>
                  </a:rPr>
                  <a:t>0 G:188 B:242</a:t>
                </a:r>
                <a:endParaRPr lang="en-US" sz="500" dirty="0" smtClean="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smtClean="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smtClean="0">
                    <a:gradFill>
                      <a:gsLst>
                        <a:gs pos="92035">
                          <a:srgbClr val="505050"/>
                        </a:gs>
                        <a:gs pos="27000">
                          <a:srgbClr val="505050"/>
                        </a:gs>
                      </a:gsLst>
                      <a:lin ang="5400000" scaled="0"/>
                    </a:gradFill>
                    <a:ea typeface="Segoe UI" pitchFamily="34" charset="0"/>
                    <a:cs typeface="Segoe UI" pitchFamily="34" charset="0"/>
                  </a:rPr>
                  <a:t>R:</a:t>
                </a:r>
                <a:r>
                  <a:rPr lang="en-US" sz="500" baseline="0" dirty="0" smtClean="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smtClean="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smtClean="0">
                    <a:gradFill>
                      <a:gsLst>
                        <a:gs pos="0">
                          <a:srgbClr val="FFFFFF"/>
                        </a:gs>
                        <a:gs pos="100000">
                          <a:srgbClr val="FFFFFF"/>
                        </a:gs>
                      </a:gsLst>
                      <a:lin ang="5400000" scaled="0"/>
                    </a:gradFill>
                    <a:ea typeface="Segoe UI" pitchFamily="34" charset="0"/>
                    <a:cs typeface="Segoe UI" pitchFamily="34" charset="0"/>
                  </a:rPr>
                  <a:t>R:</a:t>
                </a:r>
                <a:r>
                  <a:rPr lang="en-US" sz="500" baseline="0" dirty="0" smtClean="0">
                    <a:gradFill>
                      <a:gsLst>
                        <a:gs pos="0">
                          <a:srgbClr val="FFFFFF"/>
                        </a:gs>
                        <a:gs pos="100000">
                          <a:srgbClr val="FFFFFF"/>
                        </a:gs>
                      </a:gsLst>
                      <a:lin ang="5400000" scaled="0"/>
                    </a:gradFill>
                    <a:ea typeface="Segoe UI" pitchFamily="34" charset="0"/>
                    <a:cs typeface="Segoe UI" pitchFamily="34" charset="0"/>
                  </a:rPr>
                  <a:t>0 G:32 B:80</a:t>
                </a:r>
                <a:endParaRPr lang="en-US" sz="5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smtClean="0">
                    <a:gradFill>
                      <a:gsLst>
                        <a:gs pos="2092">
                          <a:srgbClr val="F8F8F8"/>
                        </a:gs>
                        <a:gs pos="10042">
                          <a:srgbClr val="F8F8F8"/>
                        </a:gs>
                      </a:gsLst>
                      <a:lin ang="5400000" scaled="0"/>
                    </a:gradFill>
                    <a:ea typeface="Segoe UI" pitchFamily="34" charset="0"/>
                    <a:cs typeface="Segoe UI" pitchFamily="34" charset="0"/>
                  </a:rPr>
                  <a:t>R:</a:t>
                </a:r>
                <a:r>
                  <a:rPr lang="en-US" sz="500" baseline="0" dirty="0" smtClean="0">
                    <a:gradFill>
                      <a:gsLst>
                        <a:gs pos="2092">
                          <a:srgbClr val="F8F8F8"/>
                        </a:gs>
                        <a:gs pos="10042">
                          <a:srgbClr val="F8F8F8"/>
                        </a:gs>
                      </a:gsLst>
                      <a:lin ang="5400000" scaled="0"/>
                    </a:gradFill>
                    <a:ea typeface="Segoe UI" pitchFamily="34" charset="0"/>
                    <a:cs typeface="Segoe UI" pitchFamily="34" charset="0"/>
                  </a:rPr>
                  <a:t>80 G:80 B:80</a:t>
                </a:r>
                <a:endParaRPr lang="en-US" sz="50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smtClean="0">
                    <a:gradFill>
                      <a:gsLst>
                        <a:gs pos="2092">
                          <a:srgbClr val="F8F8F8"/>
                        </a:gs>
                        <a:gs pos="10042">
                          <a:srgbClr val="F8F8F8"/>
                        </a:gs>
                      </a:gsLst>
                      <a:lin ang="5400000" scaled="0"/>
                    </a:gradFill>
                    <a:ea typeface="Segoe UI" pitchFamily="34" charset="0"/>
                    <a:cs typeface="Segoe UI" pitchFamily="34" charset="0"/>
                  </a:rPr>
                  <a:t>R:</a:t>
                </a:r>
                <a:r>
                  <a:rPr lang="en-US" sz="500" baseline="0" dirty="0" smtClean="0">
                    <a:gradFill>
                      <a:gsLst>
                        <a:gs pos="2092">
                          <a:srgbClr val="F8F8F8"/>
                        </a:gs>
                        <a:gs pos="10042">
                          <a:srgbClr val="F8F8F8"/>
                        </a:gs>
                      </a:gsLst>
                      <a:lin ang="5400000" scaled="0"/>
                    </a:gradFill>
                    <a:ea typeface="Segoe UI" pitchFamily="34" charset="0"/>
                    <a:cs typeface="Segoe UI" pitchFamily="34" charset="0"/>
                  </a:rPr>
                  <a:t>115 G:115 B:115</a:t>
                </a:r>
                <a:endParaRPr lang="en-US" sz="500" dirty="0" smtClean="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smtClean="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smtClean="0">
                    <a:gradFill>
                      <a:gsLst>
                        <a:gs pos="2092">
                          <a:srgbClr val="F8F8F8"/>
                        </a:gs>
                        <a:gs pos="10042">
                          <a:srgbClr val="F8F8F8"/>
                        </a:gs>
                      </a:gsLst>
                      <a:lin ang="5400000" scaled="0"/>
                    </a:gradFill>
                    <a:ea typeface="Segoe UI" pitchFamily="34" charset="0"/>
                    <a:cs typeface="Segoe UI" pitchFamily="34" charset="0"/>
                  </a:rPr>
                  <a:t>R:</a:t>
                </a:r>
                <a:r>
                  <a:rPr lang="en-US" sz="500" baseline="0" dirty="0" smtClean="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smtClean="0">
                    <a:gradFill>
                      <a:gsLst>
                        <a:gs pos="2092">
                          <a:srgbClr val="F8F8F8"/>
                        </a:gs>
                        <a:gs pos="10042">
                          <a:srgbClr val="F8F8F8"/>
                        </a:gs>
                      </a:gsLst>
                      <a:lin ang="5400000" scaled="0"/>
                    </a:gradFill>
                    <a:ea typeface="Segoe UI" pitchFamily="34" charset="0"/>
                    <a:cs typeface="Segoe UI" pitchFamily="34" charset="0"/>
                  </a:rPr>
                  <a:t>R:</a:t>
                </a:r>
                <a:r>
                  <a:rPr lang="en-US" sz="500" baseline="0" dirty="0" smtClean="0">
                    <a:gradFill>
                      <a:gsLst>
                        <a:gs pos="2092">
                          <a:srgbClr val="F8F8F8"/>
                        </a:gs>
                        <a:gs pos="10042">
                          <a:srgbClr val="F8F8F8"/>
                        </a:gs>
                      </a:gsLst>
                      <a:lin ang="5400000" scaled="0"/>
                    </a:gradFill>
                    <a:ea typeface="Segoe UI" pitchFamily="34" charset="0"/>
                    <a:cs typeface="Segoe UI" pitchFamily="34" charset="0"/>
                  </a:rPr>
                  <a:t>16 G:124 B:16</a:t>
                </a:r>
                <a:endParaRPr lang="en-US" sz="500" dirty="0" smtClean="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Secondary colors (use only when</a:t>
              </a:r>
              <a:r>
                <a:rPr lang="en-US" sz="1000" baseline="0" dirty="0" smtClean="0">
                  <a:gradFill>
                    <a:gsLst>
                      <a:gs pos="2917">
                        <a:schemeClr val="tx1"/>
                      </a:gs>
                      <a:gs pos="30000">
                        <a:schemeClr val="tx1"/>
                      </a:gs>
                    </a:gsLst>
                    <a:lin ang="5400000" scaled="0"/>
                  </a:gradFill>
                </a:rPr>
                <a:t> necessary)</a:t>
              </a:r>
              <a:endParaRPr lang="en-US" sz="10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48" r:id="rId2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smtClean="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smtClean="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smtClean="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smtClean="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smtClean="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1088511"/>
      </p:ext>
    </p:extLst>
  </p:cSld>
  <p:clrMap bg1="dk1" tx1="lt1" bg2="dk2" tx2="lt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72" kern="1200" spc="0" baseline="0">
          <a:solidFill>
            <a:schemeClr val="tx1"/>
          </a:soli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48" kern="1200" spc="0" baseline="0">
          <a:solidFill>
            <a:schemeClr val="tx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48" kern="1200" spc="0" baseline="0">
          <a:solidFill>
            <a:schemeClr val="tx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png"/><Relationship Id="rId21" Type="http://schemas.openxmlformats.org/officeDocument/2006/relationships/image" Target="../media/image38.png"/><Relationship Id="rId34" Type="http://schemas.openxmlformats.org/officeDocument/2006/relationships/image" Target="../media/image51.png"/><Relationship Id="rId42" Type="http://schemas.openxmlformats.org/officeDocument/2006/relationships/image" Target="../media/image59.jpg"/><Relationship Id="rId47" Type="http://schemas.openxmlformats.org/officeDocument/2006/relationships/image" Target="../media/image64.png"/><Relationship Id="rId50" Type="http://schemas.openxmlformats.org/officeDocument/2006/relationships/image" Target="../media/image67.png"/><Relationship Id="rId55" Type="http://schemas.openxmlformats.org/officeDocument/2006/relationships/image" Target="../media/image72.png"/><Relationship Id="rId63" Type="http://schemas.openxmlformats.org/officeDocument/2006/relationships/image" Target="../media/image79.png"/><Relationship Id="rId68" Type="http://schemas.openxmlformats.org/officeDocument/2006/relationships/image" Target="../media/image84.png"/><Relationship Id="rId76" Type="http://schemas.openxmlformats.org/officeDocument/2006/relationships/image" Target="../media/image92.png"/><Relationship Id="rId7" Type="http://schemas.openxmlformats.org/officeDocument/2006/relationships/image" Target="../media/image24.png"/><Relationship Id="rId71" Type="http://schemas.openxmlformats.org/officeDocument/2006/relationships/image" Target="../media/image87.jpeg"/><Relationship Id="rId2" Type="http://schemas.openxmlformats.org/officeDocument/2006/relationships/image" Target="../media/image19.jpeg"/><Relationship Id="rId16" Type="http://schemas.openxmlformats.org/officeDocument/2006/relationships/image" Target="../media/image33.png"/><Relationship Id="rId29" Type="http://schemas.openxmlformats.org/officeDocument/2006/relationships/image" Target="../media/image46.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57.png"/><Relationship Id="rId45" Type="http://schemas.openxmlformats.org/officeDocument/2006/relationships/image" Target="../media/image62.jpeg"/><Relationship Id="rId53" Type="http://schemas.openxmlformats.org/officeDocument/2006/relationships/image" Target="../media/image70.png"/><Relationship Id="rId58" Type="http://schemas.openxmlformats.org/officeDocument/2006/relationships/image" Target="../media/image75.png"/><Relationship Id="rId66" Type="http://schemas.openxmlformats.org/officeDocument/2006/relationships/image" Target="../media/image82.png"/><Relationship Id="rId74" Type="http://schemas.openxmlformats.org/officeDocument/2006/relationships/image" Target="../media/image90.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3.png"/><Relationship Id="rId49" Type="http://schemas.openxmlformats.org/officeDocument/2006/relationships/image" Target="../media/image66.png"/><Relationship Id="rId57" Type="http://schemas.openxmlformats.org/officeDocument/2006/relationships/image" Target="../media/image74.png"/><Relationship Id="rId61" Type="http://schemas.openxmlformats.org/officeDocument/2006/relationships/image" Target="../media/image78.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png"/><Relationship Id="rId44" Type="http://schemas.openxmlformats.org/officeDocument/2006/relationships/image" Target="../media/image61.png"/><Relationship Id="rId52" Type="http://schemas.openxmlformats.org/officeDocument/2006/relationships/image" Target="../media/image69.png"/><Relationship Id="rId60" Type="http://schemas.openxmlformats.org/officeDocument/2006/relationships/image" Target="../media/image77.png"/><Relationship Id="rId65" Type="http://schemas.openxmlformats.org/officeDocument/2006/relationships/image" Target="../media/image81.png"/><Relationship Id="rId73" Type="http://schemas.openxmlformats.org/officeDocument/2006/relationships/image" Target="../media/image89.jpe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png"/><Relationship Id="rId56" Type="http://schemas.openxmlformats.org/officeDocument/2006/relationships/image" Target="../media/image73.png"/><Relationship Id="rId64" Type="http://schemas.openxmlformats.org/officeDocument/2006/relationships/image" Target="../media/image80.jpeg"/><Relationship Id="rId69" Type="http://schemas.openxmlformats.org/officeDocument/2006/relationships/image" Target="../media/image85.png"/><Relationship Id="rId8" Type="http://schemas.openxmlformats.org/officeDocument/2006/relationships/image" Target="../media/image25.png"/><Relationship Id="rId51" Type="http://schemas.openxmlformats.org/officeDocument/2006/relationships/image" Target="../media/image68.png"/><Relationship Id="rId72" Type="http://schemas.openxmlformats.org/officeDocument/2006/relationships/image" Target="../media/image88.jpeg"/><Relationship Id="rId3" Type="http://schemas.openxmlformats.org/officeDocument/2006/relationships/image" Target="../media/image20.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png"/><Relationship Id="rId46" Type="http://schemas.openxmlformats.org/officeDocument/2006/relationships/image" Target="../media/image63.png"/><Relationship Id="rId59" Type="http://schemas.openxmlformats.org/officeDocument/2006/relationships/image" Target="../media/image76.png"/><Relationship Id="rId67" Type="http://schemas.openxmlformats.org/officeDocument/2006/relationships/image" Target="../media/image83.png"/><Relationship Id="rId20" Type="http://schemas.openxmlformats.org/officeDocument/2006/relationships/image" Target="../media/image37.png"/><Relationship Id="rId41" Type="http://schemas.openxmlformats.org/officeDocument/2006/relationships/image" Target="../media/image58.png"/><Relationship Id="rId54" Type="http://schemas.openxmlformats.org/officeDocument/2006/relationships/image" Target="../media/image71.jpeg"/><Relationship Id="rId62" Type="http://schemas.microsoft.com/office/2007/relationships/hdphoto" Target="../media/hdphoto3.wdp"/><Relationship Id="rId70" Type="http://schemas.openxmlformats.org/officeDocument/2006/relationships/image" Target="../media/image86.png"/><Relationship Id="rId75" Type="http://schemas.openxmlformats.org/officeDocument/2006/relationships/image" Target="../media/image91.jpeg"/><Relationship Id="rId1" Type="http://schemas.openxmlformats.org/officeDocument/2006/relationships/slideLayout" Target="../slideLayouts/slideLayout7.xml"/><Relationship Id="rId6"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jpeg"/><Relationship Id="rId18" Type="http://schemas.openxmlformats.org/officeDocument/2006/relationships/image" Target="../media/image107.jpeg"/><Relationship Id="rId3" Type="http://schemas.openxmlformats.org/officeDocument/2006/relationships/image" Target="../media/image94.png"/><Relationship Id="rId21" Type="http://schemas.openxmlformats.org/officeDocument/2006/relationships/image" Target="../media/image109.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6.png"/><Relationship Id="rId2" Type="http://schemas.openxmlformats.org/officeDocument/2006/relationships/slideLayout" Target="../slideLayouts/slideLayout7.xml"/><Relationship Id="rId16" Type="http://schemas.openxmlformats.org/officeDocument/2006/relationships/image" Target="../media/image93.wmf"/><Relationship Id="rId20" Type="http://schemas.openxmlformats.org/officeDocument/2006/relationships/image" Target="../media/image108.jpeg"/><Relationship Id="rId1" Type="http://schemas.openxmlformats.org/officeDocument/2006/relationships/vmlDrawing" Target="../drawings/vmlDrawing1.v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oleObject" Target="../embeddings/oleObject1.bin"/><Relationship Id="rId10" Type="http://schemas.openxmlformats.org/officeDocument/2006/relationships/image" Target="../media/image101.png"/><Relationship Id="rId19" Type="http://schemas.openxmlformats.org/officeDocument/2006/relationships/image" Target="../media/image26.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s>
</file>

<file path=ppt/slides/_rels/slide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13.png"/></Relationships>
</file>

<file path=ppt/slides/_rels/slide24.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13.png"/></Relationships>
</file>

<file path=ppt/slides/_rels/slide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113.png"/></Relationships>
</file>

<file path=ppt/slides/_rels/slide2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emf"/><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aka.ms/ServiceFabricWS2012R2" TargetMode="External"/><Relationship Id="rId2" Type="http://schemas.openxmlformats.org/officeDocument/2006/relationships/hyperlink" Target="http://aka.ms/ServiceFabric" TargetMode="External"/><Relationship Id="rId1" Type="http://schemas.openxmlformats.org/officeDocument/2006/relationships/slideLayout" Target="../slideLayouts/slideLayout7.xml"/><Relationship Id="rId5" Type="http://schemas.openxmlformats.org/officeDocument/2006/relationships/hyperlink" Target="http://aka.ms/ServiceFabricForum" TargetMode="External"/><Relationship Id="rId4" Type="http://schemas.openxmlformats.org/officeDocument/2006/relationships/hyperlink" Target="http://aka.ms/SFlinuxpreview"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21.png"/><Relationship Id="rId4" Type="http://schemas.openxmlformats.org/officeDocument/2006/relationships/image" Target="../media/image12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9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746537" y="1128449"/>
            <a:ext cx="6831690" cy="5548990"/>
          </a:xfrm>
          <a:prstGeom prst="rect">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Cluster</a:t>
            </a:r>
          </a:p>
        </p:txBody>
      </p:sp>
      <p:sp>
        <p:nvSpPr>
          <p:cNvPr id="4" name="Rectangle 3"/>
          <p:cNvSpPr/>
          <p:nvPr/>
        </p:nvSpPr>
        <p:spPr bwMode="auto">
          <a:xfrm>
            <a:off x="2708221" y="3335844"/>
            <a:ext cx="1538002" cy="847582"/>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Load Balancer</a:t>
            </a:r>
          </a:p>
        </p:txBody>
      </p:sp>
      <p:sp>
        <p:nvSpPr>
          <p:cNvPr id="5" name="Rectangle 4"/>
          <p:cNvSpPr/>
          <p:nvPr/>
        </p:nvSpPr>
        <p:spPr bwMode="auto">
          <a:xfrm>
            <a:off x="4923488" y="1711057"/>
            <a:ext cx="3060301" cy="4761210"/>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VMSS #1 (stateless tier)</a:t>
            </a:r>
            <a:b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204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NodeType</a:t>
            </a: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04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FrontEnd</a:t>
            </a: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p:txBody>
      </p:sp>
      <p:sp>
        <p:nvSpPr>
          <p:cNvPr id="6" name="Title 33"/>
          <p:cNvSpPr>
            <a:spLocks noGrp="1"/>
          </p:cNvSpPr>
          <p:nvPr>
            <p:ph type="title"/>
          </p:nvPr>
        </p:nvSpPr>
        <p:spPr>
          <a:xfrm>
            <a:off x="274639" y="295274"/>
            <a:ext cx="11889564" cy="917575"/>
          </a:xfrm>
        </p:spPr>
        <p:txBody>
          <a:bodyPr/>
          <a:lstStyle/>
          <a:p>
            <a:r>
              <a:rPr lang="en-US" dirty="0" smtClean="0"/>
              <a:t>Action App in Azure</a:t>
            </a:r>
            <a:endParaRPr lang="en-US" dirty="0"/>
          </a:p>
        </p:txBody>
      </p:sp>
      <p:sp>
        <p:nvSpPr>
          <p:cNvPr id="7" name="Rectangle 6"/>
          <p:cNvSpPr/>
          <p:nvPr/>
        </p:nvSpPr>
        <p:spPr>
          <a:xfrm>
            <a:off x="5314950" y="2528600"/>
            <a:ext cx="2314626" cy="174103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#1</a:t>
            </a:r>
          </a:p>
        </p:txBody>
      </p:sp>
      <p:sp>
        <p:nvSpPr>
          <p:cNvPr id="8" name="Rectangle 7"/>
          <p:cNvSpPr/>
          <p:nvPr/>
        </p:nvSpPr>
        <p:spPr>
          <a:xfrm>
            <a:off x="5582356" y="2980760"/>
            <a:ext cx="1789041" cy="446397"/>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Website</a:t>
            </a:r>
          </a:p>
        </p:txBody>
      </p:sp>
      <p:sp>
        <p:nvSpPr>
          <p:cNvPr id="9" name="Rectangle 8"/>
          <p:cNvSpPr/>
          <p:nvPr/>
        </p:nvSpPr>
        <p:spPr>
          <a:xfrm>
            <a:off x="5574472" y="3624954"/>
            <a:ext cx="1789041" cy="446397"/>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err="1" smtClean="0">
                <a:ln>
                  <a:noFill/>
                </a:ln>
                <a:solidFill>
                  <a:srgbClr val="FFFFFF"/>
                </a:solidFill>
                <a:effectLst/>
                <a:uLnTx/>
                <a:uFillTx/>
                <a:latin typeface="Segoe UI" panose="020B0502040204020203" pitchFamily="34" charset="0"/>
                <a:ea typeface="+mn-ea"/>
                <a:cs typeface="Segoe UI" panose="020B0502040204020203" pitchFamily="34" charset="0"/>
              </a:rPr>
              <a:t>ApiGateway</a:t>
            </a:r>
            <a:endPar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Rectangle 9"/>
          <p:cNvSpPr/>
          <p:nvPr/>
        </p:nvSpPr>
        <p:spPr>
          <a:xfrm>
            <a:off x="5314950" y="4528493"/>
            <a:ext cx="2314626" cy="1779371"/>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#2</a:t>
            </a:r>
          </a:p>
        </p:txBody>
      </p:sp>
      <p:sp>
        <p:nvSpPr>
          <p:cNvPr id="11" name="Rectangle 10"/>
          <p:cNvSpPr/>
          <p:nvPr/>
        </p:nvSpPr>
        <p:spPr>
          <a:xfrm>
            <a:off x="5582356" y="5018700"/>
            <a:ext cx="1789041" cy="446397"/>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Website</a:t>
            </a:r>
          </a:p>
        </p:txBody>
      </p:sp>
      <p:sp>
        <p:nvSpPr>
          <p:cNvPr id="12" name="Rectangle 11"/>
          <p:cNvSpPr/>
          <p:nvPr/>
        </p:nvSpPr>
        <p:spPr>
          <a:xfrm>
            <a:off x="5591259" y="5699312"/>
            <a:ext cx="1789041" cy="446397"/>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244" b="1" i="0" u="none" strike="noStrike" kern="1200" cap="none" spc="0" normalizeH="0" baseline="0" noProof="0" dirty="0" err="1" smtClean="0">
                <a:ln>
                  <a:noFill/>
                </a:ln>
                <a:solidFill>
                  <a:srgbClr val="FFFFFF"/>
                </a:solidFill>
                <a:effectLst/>
                <a:uLnTx/>
                <a:uFillTx/>
                <a:latin typeface="Segoe UI" panose="020B0502040204020203" pitchFamily="34" charset="0"/>
                <a:ea typeface="+mn-ea"/>
                <a:cs typeface="Segoe UI" panose="020B0502040204020203" pitchFamily="34" charset="0"/>
              </a:rPr>
              <a:t>ApiGateway</a:t>
            </a:r>
            <a:endParaRPr kumimoji="0" lang="en-US" sz="2244"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Rectangle 12"/>
          <p:cNvSpPr/>
          <p:nvPr/>
        </p:nvSpPr>
        <p:spPr bwMode="auto">
          <a:xfrm>
            <a:off x="8306685" y="1711057"/>
            <a:ext cx="3063436" cy="4761210"/>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VMSS #2 (</a:t>
            </a:r>
            <a:r>
              <a:rPr kumimoji="0" lang="en-US" sz="204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stateful</a:t>
            </a: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tier)</a:t>
            </a:r>
            <a:b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204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NodeType</a:t>
            </a: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040"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BackEnd</a:t>
            </a: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p:txBody>
      </p:sp>
      <p:sp>
        <p:nvSpPr>
          <p:cNvPr id="14" name="Rectangle 13"/>
          <p:cNvSpPr/>
          <p:nvPr/>
        </p:nvSpPr>
        <p:spPr>
          <a:xfrm>
            <a:off x="8686543" y="2528600"/>
            <a:ext cx="2303955" cy="1746591"/>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#3</a:t>
            </a:r>
          </a:p>
        </p:txBody>
      </p:sp>
      <p:sp>
        <p:nvSpPr>
          <p:cNvPr id="15" name="Rectangle 14"/>
          <p:cNvSpPr/>
          <p:nvPr/>
        </p:nvSpPr>
        <p:spPr>
          <a:xfrm>
            <a:off x="8958156" y="3051440"/>
            <a:ext cx="1760730" cy="47837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Auction</a:t>
            </a:r>
          </a:p>
        </p:txBody>
      </p:sp>
      <p:cxnSp>
        <p:nvCxnSpPr>
          <p:cNvPr id="16" name="Straight Arrow Connector 15"/>
          <p:cNvCxnSpPr>
            <a:endCxn id="4" idx="1"/>
          </p:cNvCxnSpPr>
          <p:nvPr/>
        </p:nvCxnSpPr>
        <p:spPr>
          <a:xfrm>
            <a:off x="1951037" y="3759635"/>
            <a:ext cx="757184"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4" idx="3"/>
            <a:endCxn id="8" idx="1"/>
          </p:cNvCxnSpPr>
          <p:nvPr/>
        </p:nvCxnSpPr>
        <p:spPr>
          <a:xfrm flipV="1">
            <a:off x="4246221" y="3203959"/>
            <a:ext cx="1336134" cy="555677"/>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 idx="3"/>
            <a:endCxn id="12" idx="1"/>
          </p:cNvCxnSpPr>
          <p:nvPr/>
        </p:nvCxnSpPr>
        <p:spPr>
          <a:xfrm>
            <a:off x="4246222" y="3759635"/>
            <a:ext cx="1345037" cy="216287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2" descr="C:\Users\Jeffrey\AppData\Local\Microsoft\Windows\Temporary Internet Files\Content.IE5\Z5GQZJYD\MC900432569[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031" y="2849123"/>
            <a:ext cx="1809612" cy="180961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8665476" y="4542420"/>
            <a:ext cx="2303955" cy="1746591"/>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Node #4</a:t>
            </a:r>
          </a:p>
        </p:txBody>
      </p:sp>
      <p:sp>
        <p:nvSpPr>
          <p:cNvPr id="21" name="Rectangle 20"/>
          <p:cNvSpPr/>
          <p:nvPr/>
        </p:nvSpPr>
        <p:spPr>
          <a:xfrm>
            <a:off x="8946712" y="5021427"/>
            <a:ext cx="1760730" cy="47837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Auction</a:t>
            </a:r>
          </a:p>
        </p:txBody>
      </p:sp>
      <p:cxnSp>
        <p:nvCxnSpPr>
          <p:cNvPr id="22" name="Straight Arrow Connector 21"/>
          <p:cNvCxnSpPr>
            <a:stCxn id="12" idx="3"/>
            <a:endCxn id="21" idx="1"/>
          </p:cNvCxnSpPr>
          <p:nvPr/>
        </p:nvCxnSpPr>
        <p:spPr>
          <a:xfrm flipV="1">
            <a:off x="7380299" y="5260615"/>
            <a:ext cx="1566413" cy="66189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533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2" fill="hold" nodeType="clickEffect">
                                  <p:stCondLst>
                                    <p:cond delay="0"/>
                                  </p:stCondLst>
                                  <p:childTnLst>
                                    <p:animEffect transition="out" filter="wipe(right)">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par>
                          <p:cTn id="17" fill="hold">
                            <p:stCondLst>
                              <p:cond delay="500"/>
                            </p:stCondLst>
                            <p:childTnLst>
                              <p:par>
                                <p:cTn id="18" presetID="22" presetClass="exit" presetSubtype="2" fill="hold" nodeType="afterEffect">
                                  <p:stCondLst>
                                    <p:cond delay="0"/>
                                  </p:stCondLst>
                                  <p:childTnLst>
                                    <p:animEffect transition="out" filter="wipe(right)">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xit" presetSubtype="2" fill="hold" nodeType="clickEffect">
                                  <p:stCondLst>
                                    <p:cond delay="0"/>
                                  </p:stCondLst>
                                  <p:childTnLst>
                                    <p:animEffect transition="out" filter="wipe(right)">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par>
                          <p:cTn id="39" fill="hold">
                            <p:stCondLst>
                              <p:cond delay="500"/>
                            </p:stCondLst>
                            <p:childTnLst>
                              <p:par>
                                <p:cTn id="40" presetID="22" presetClass="exit" presetSubtype="2" fill="hold" nodeType="afterEffect">
                                  <p:stCondLst>
                                    <p:cond delay="0"/>
                                  </p:stCondLst>
                                  <p:childTnLst>
                                    <p:animEffect transition="out" filter="wipe(right)">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par>
                          <p:cTn id="43" fill="hold">
                            <p:stCondLst>
                              <p:cond delay="1000"/>
                            </p:stCondLst>
                            <p:childTnLst>
                              <p:par>
                                <p:cTn id="44" presetID="22" presetClass="exit" presetSubtype="2" fill="hold" nodeType="afterEffect">
                                  <p:stCondLst>
                                    <p:cond delay="0"/>
                                  </p:stCondLst>
                                  <p:childTnLst>
                                    <p:animEffect transition="out" filter="wipe(right)">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Text Placeholder 3"/>
          <p:cNvSpPr>
            <a:spLocks noGrp="1"/>
          </p:cNvSpPr>
          <p:nvPr>
            <p:ph type="body" sz="quarter" idx="12"/>
          </p:nvPr>
        </p:nvSpPr>
        <p:spPr>
          <a:xfrm>
            <a:off x="274638" y="3954463"/>
            <a:ext cx="10363199" cy="849463"/>
          </a:xfrm>
        </p:spPr>
        <p:txBody>
          <a:bodyPr/>
          <a:lstStyle/>
          <a:p>
            <a:r>
              <a:rPr lang="en-US" sz="4000" dirty="0" smtClean="0"/>
              <a:t>Creating Service Fabric Clusters Anywhere</a:t>
            </a:r>
            <a:endParaRPr lang="en-US" sz="4000" dirty="0"/>
          </a:p>
        </p:txBody>
      </p:sp>
    </p:spTree>
    <p:extLst>
      <p:ext uri="{BB962C8B-B14F-4D97-AF65-F5344CB8AC3E}">
        <p14:creationId xmlns:p14="http://schemas.microsoft.com/office/powerpoint/2010/main" val="3181670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33" y="5556"/>
            <a:ext cx="11889564" cy="917575"/>
          </a:xfrm>
        </p:spPr>
        <p:txBody>
          <a:bodyPr/>
          <a:lstStyle/>
          <a:p>
            <a:r>
              <a:rPr lang="en-US" dirty="0" smtClean="0"/>
              <a:t>Service Fabric Platform Capabilities</a:t>
            </a:r>
            <a:endParaRPr lang="en-US" dirty="0"/>
          </a:p>
        </p:txBody>
      </p:sp>
      <p:sp>
        <p:nvSpPr>
          <p:cNvPr id="4" name="Text Placeholder 3"/>
          <p:cNvSpPr>
            <a:spLocks noGrp="1"/>
          </p:cNvSpPr>
          <p:nvPr>
            <p:ph type="body" sz="quarter" idx="10"/>
          </p:nvPr>
        </p:nvSpPr>
        <p:spPr>
          <a:xfrm>
            <a:off x="226733" y="754062"/>
            <a:ext cx="11887200" cy="2769989"/>
          </a:xfrm>
        </p:spPr>
        <p:txBody>
          <a:bodyPr/>
          <a:lstStyle/>
          <a:p>
            <a:pPr marL="571500" indent="-571500">
              <a:buFont typeface="Arial" panose="020B0604020202020204" pitchFamily="34" charset="0"/>
              <a:buChar char="•"/>
            </a:pPr>
            <a:r>
              <a:rPr lang="en-US" dirty="0" smtClean="0"/>
              <a:t>All code and programming models</a:t>
            </a:r>
          </a:p>
          <a:p>
            <a:pPr marL="800100" lvl="2" indent="-571500">
              <a:buFont typeface="Arial" panose="020B0604020202020204" pitchFamily="34" charset="0"/>
              <a:buChar char="•"/>
            </a:pPr>
            <a:r>
              <a:rPr lang="en-US" dirty="0" smtClean="0">
                <a:latin typeface="+mj-lt"/>
              </a:rPr>
              <a:t>Fast deployment</a:t>
            </a:r>
          </a:p>
          <a:p>
            <a:pPr marL="800100" lvl="2" indent="-571500">
              <a:buFont typeface="Arial" panose="020B0604020202020204" pitchFamily="34" charset="0"/>
              <a:buChar char="•"/>
            </a:pPr>
            <a:r>
              <a:rPr lang="en-US" dirty="0" smtClean="0">
                <a:latin typeface="+mj-lt"/>
              </a:rPr>
              <a:t>Placement and activation</a:t>
            </a:r>
          </a:p>
          <a:p>
            <a:pPr marL="800100" lvl="2" indent="-571500">
              <a:buFont typeface="Arial" panose="020B0604020202020204" pitchFamily="34" charset="0"/>
              <a:buChar char="•"/>
            </a:pPr>
            <a:r>
              <a:rPr lang="en-US" dirty="0" smtClean="0">
                <a:latin typeface="+mj-lt"/>
              </a:rPr>
              <a:t>Reliability</a:t>
            </a:r>
          </a:p>
          <a:p>
            <a:pPr marL="800100" lvl="2" indent="-571500">
              <a:buFont typeface="Arial" panose="020B0604020202020204" pitchFamily="34" charset="0"/>
              <a:buChar char="•"/>
            </a:pPr>
            <a:r>
              <a:rPr lang="en-US" dirty="0" smtClean="0">
                <a:latin typeface="+mj-lt"/>
              </a:rPr>
              <a:t>High density</a:t>
            </a:r>
          </a:p>
          <a:p>
            <a:pPr marL="800100" lvl="2" indent="-571500">
              <a:buFont typeface="Arial" panose="020B0604020202020204" pitchFamily="34" charset="0"/>
              <a:buChar char="•"/>
            </a:pPr>
            <a:r>
              <a:rPr lang="en-US" dirty="0" smtClean="0">
                <a:latin typeface="+mj-lt"/>
              </a:rPr>
              <a:t>Health reporting</a:t>
            </a:r>
          </a:p>
          <a:p>
            <a:pPr marL="800100" lvl="2" indent="-571500">
              <a:buFont typeface="Arial" panose="020B0604020202020204" pitchFamily="34" charset="0"/>
              <a:buChar char="•"/>
            </a:pPr>
            <a:r>
              <a:rPr lang="en-US" dirty="0">
                <a:latin typeface="+mj-lt"/>
              </a:rPr>
              <a:t>Coordinated </a:t>
            </a:r>
            <a:r>
              <a:rPr lang="en-US" dirty="0" smtClean="0">
                <a:latin typeface="+mj-lt"/>
              </a:rPr>
              <a:t>upgrades</a:t>
            </a:r>
          </a:p>
        </p:txBody>
      </p:sp>
      <p:sp>
        <p:nvSpPr>
          <p:cNvPr id="6" name="Rectangle 5"/>
          <p:cNvSpPr/>
          <p:nvPr/>
        </p:nvSpPr>
        <p:spPr>
          <a:xfrm>
            <a:off x="8992918" y="1897062"/>
            <a:ext cx="3121605" cy="835465"/>
          </a:xfrm>
          <a:prstGeom prst="rect">
            <a:avLst/>
          </a:prstGeom>
          <a:solidFill>
            <a:schemeClr val="accent6"/>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Service Type: </a:t>
            </a:r>
            <a: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Website</a:t>
            </a:r>
            <a:r>
              <a:rPr kumimoji="0" lang="en-US" sz="16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
            </a:r>
            <a:br>
              <a:rPr kumimoji="0" lang="en-US" sz="16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Guest Executable (stateless)</a:t>
            </a:r>
            <a:b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(Node.js)</a:t>
            </a:r>
          </a:p>
        </p:txBody>
      </p:sp>
    </p:spTree>
    <p:extLst>
      <p:ext uri="{BB962C8B-B14F-4D97-AF65-F5344CB8AC3E}">
        <p14:creationId xmlns:p14="http://schemas.microsoft.com/office/powerpoint/2010/main" val="165383216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p:txBody>
          <a:bodyPr/>
          <a:lstStyle/>
          <a:p>
            <a:r>
              <a:rPr lang="en-US" dirty="0"/>
              <a:t>Website Guest </a:t>
            </a:r>
            <a:r>
              <a:rPr lang="en-US" dirty="0" smtClean="0"/>
              <a:t>Executable &amp;</a:t>
            </a:r>
            <a:br>
              <a:rPr lang="en-US" dirty="0" smtClean="0"/>
            </a:br>
            <a:r>
              <a:rPr lang="en-US" dirty="0" smtClean="0"/>
              <a:t>Dockers Containers</a:t>
            </a:r>
            <a:br>
              <a:rPr lang="en-US" dirty="0" smtClean="0"/>
            </a:br>
            <a:r>
              <a:rPr lang="en-US" sz="4000" dirty="0" smtClean="0"/>
              <a:t>ServiceManifest.xml</a:t>
            </a:r>
            <a:endParaRPr lang="en-US" sz="4000" dirty="0"/>
          </a:p>
        </p:txBody>
      </p:sp>
      <p:sp>
        <p:nvSpPr>
          <p:cNvPr id="5" name="Rectangle 4"/>
          <p:cNvSpPr/>
          <p:nvPr/>
        </p:nvSpPr>
        <p:spPr>
          <a:xfrm>
            <a:off x="356159" y="2933906"/>
            <a:ext cx="11875648" cy="3839956"/>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&lt;</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ServiceManifest</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Name="</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Pkg-Svc.Website</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Version="1.0.0" …&gt;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&lt;</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ServiceTypes</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&lt;</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StatelessServiceType</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ServiceTypeName</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Svc.WebsiteType</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UseImplicitHost</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="true"/&gt;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&lt;/</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ServiceTypes</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&lt;</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CodePackage</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Name="Code" Version="1.0.0"&gt;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&lt;</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EntryPoint</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&lt;</a:t>
            </a:r>
            <a:r>
              <a:rPr kumimoji="0" lang="en-US" sz="1836" b="1"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ExeHost</a:t>
            </a: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&lt;Program&gt;node.exe&lt;/Program&gt;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&lt;Arguments&gt;Server.js&lt;/Arguments&gt;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&lt;/</a:t>
            </a:r>
            <a:r>
              <a:rPr kumimoji="0" lang="en-US" sz="1836" b="1"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ExeHost</a:t>
            </a: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&lt;/</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EntryPoint</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&lt;/</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CodePackage</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&lt;/</a:t>
            </a:r>
            <a:r>
              <a:rPr kumimoji="0" lang="en-US" sz="1836"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ServiceManifest</a:t>
            </a:r>
            <a:r>
              <a:rPr kumimoji="0" lang="en-US" sz="1836" b="0"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p>
        </p:txBody>
      </p:sp>
      <p:sp>
        <p:nvSpPr>
          <p:cNvPr id="6" name="Rectangle 5"/>
          <p:cNvSpPr/>
          <p:nvPr/>
        </p:nvSpPr>
        <p:spPr>
          <a:xfrm>
            <a:off x="6271057" y="4657746"/>
            <a:ext cx="5814580" cy="122238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&lt;</a:t>
            </a:r>
            <a:r>
              <a:rPr kumimoji="0" lang="en-US" sz="1836" b="1"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ContainerHost</a:t>
            </a: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836" b="1" i="0" u="none" strike="noStrike" kern="1200" cap="none" spc="0" normalizeH="0" baseline="0" noProof="0" dirty="0" smtClean="0">
                <a:ln>
                  <a:noFill/>
                </a:ln>
                <a:solidFill>
                  <a:srgbClr val="FFFFFF"/>
                </a:solidFill>
                <a:effectLst/>
                <a:uLnTx/>
                <a:uFillTx/>
                <a:latin typeface="Consolas" panose="020B0609020204030204" pitchFamily="49" charset="0"/>
                <a:ea typeface="+mn-ea"/>
                <a:cs typeface="Consolas" panose="020B0609020204030204" pitchFamily="49" charset="0"/>
              </a:rPr>
              <a:t>&lt;</a:t>
            </a:r>
            <a:r>
              <a:rPr kumimoji="0" lang="en-US" sz="1836" b="1"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ImageName</a:t>
            </a: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r>
              <a:rPr kumimoji="0" lang="en-US" sz="1836" b="1"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myNodeImage:latest</a:t>
            </a: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&lt;/</a:t>
            </a:r>
            <a:r>
              <a:rPr kumimoji="0" lang="en-US" sz="1836" b="1"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ImageName</a:t>
            </a: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836" b="1" i="0" u="none" strike="noStrike" kern="1200" cap="none" spc="0" normalizeH="0" baseline="0" noProof="0" dirty="0" smtClean="0">
                <a:ln>
                  <a:noFill/>
                </a:ln>
                <a:solidFill>
                  <a:srgbClr val="FFFFFF"/>
                </a:solidFill>
                <a:effectLst/>
                <a:uLnTx/>
                <a:uFillTx/>
                <a:latin typeface="Consolas" panose="020B0609020204030204" pitchFamily="49" charset="0"/>
                <a:ea typeface="+mn-ea"/>
                <a:cs typeface="Consolas" panose="020B0609020204030204" pitchFamily="49" charset="0"/>
              </a:rPr>
              <a:t>&lt;</a:t>
            </a: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Commands&gt;&lt;/Commands&gt;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&lt;/</a:t>
            </a:r>
            <a:r>
              <a:rPr kumimoji="0" lang="en-US" sz="1836" b="1" i="0" u="none" strike="noStrike" kern="120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ContainerHost</a:t>
            </a:r>
            <a:r>
              <a:rPr kumimoji="0" lang="en-US" sz="1836" b="1" i="0" u="none" strike="noStrike" kern="120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&gt;</a:t>
            </a:r>
          </a:p>
        </p:txBody>
      </p:sp>
    </p:spTree>
    <p:extLst>
      <p:ext uri="{BB962C8B-B14F-4D97-AF65-F5344CB8AC3E}">
        <p14:creationId xmlns:p14="http://schemas.microsoft.com/office/powerpoint/2010/main" val="1534460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33" y="5556"/>
            <a:ext cx="11889564" cy="917575"/>
          </a:xfrm>
        </p:spPr>
        <p:txBody>
          <a:bodyPr/>
          <a:lstStyle/>
          <a:p>
            <a:r>
              <a:rPr lang="en-US" dirty="0" smtClean="0"/>
              <a:t>Service Fabric Platform Capabilities</a:t>
            </a:r>
            <a:endParaRPr lang="en-US" dirty="0"/>
          </a:p>
        </p:txBody>
      </p:sp>
      <p:sp>
        <p:nvSpPr>
          <p:cNvPr id="4" name="Text Placeholder 3"/>
          <p:cNvSpPr>
            <a:spLocks noGrp="1"/>
          </p:cNvSpPr>
          <p:nvPr>
            <p:ph type="body" sz="quarter" idx="10"/>
          </p:nvPr>
        </p:nvSpPr>
        <p:spPr>
          <a:xfrm>
            <a:off x="226733" y="754062"/>
            <a:ext cx="11887200" cy="4801314"/>
          </a:xfrm>
        </p:spPr>
        <p:txBody>
          <a:bodyPr/>
          <a:lstStyle/>
          <a:p>
            <a:pPr marL="571500" indent="-571500">
              <a:buFont typeface="Arial" panose="020B0604020202020204" pitchFamily="34" charset="0"/>
              <a:buChar char="•"/>
            </a:pPr>
            <a:r>
              <a:rPr lang="en-US" dirty="0" smtClean="0"/>
              <a:t>All code and programming models</a:t>
            </a:r>
          </a:p>
          <a:p>
            <a:pPr marL="800100" lvl="2" indent="-571500">
              <a:buFont typeface="Arial" panose="020B0604020202020204" pitchFamily="34" charset="0"/>
              <a:buChar char="•"/>
            </a:pPr>
            <a:r>
              <a:rPr lang="en-US" dirty="0" smtClean="0"/>
              <a:t>Fast deployment</a:t>
            </a:r>
          </a:p>
          <a:p>
            <a:pPr marL="800100" lvl="2" indent="-571500">
              <a:buFont typeface="Arial" panose="020B0604020202020204" pitchFamily="34" charset="0"/>
              <a:buChar char="•"/>
            </a:pPr>
            <a:r>
              <a:rPr lang="en-US" dirty="0" smtClean="0"/>
              <a:t>Placement and activation</a:t>
            </a:r>
          </a:p>
          <a:p>
            <a:pPr marL="800100" lvl="2" indent="-571500">
              <a:buFont typeface="Arial" panose="020B0604020202020204" pitchFamily="34" charset="0"/>
              <a:buChar char="•"/>
            </a:pPr>
            <a:r>
              <a:rPr lang="en-US" dirty="0" smtClean="0"/>
              <a:t>Reliability</a:t>
            </a:r>
          </a:p>
          <a:p>
            <a:pPr marL="800100" lvl="2" indent="-571500">
              <a:buFont typeface="Arial" panose="020B0604020202020204" pitchFamily="34" charset="0"/>
              <a:buChar char="•"/>
            </a:pPr>
            <a:r>
              <a:rPr lang="en-US" dirty="0" smtClean="0"/>
              <a:t>High density</a:t>
            </a:r>
          </a:p>
          <a:p>
            <a:pPr marL="800100" lvl="2" indent="-571500">
              <a:buFont typeface="Arial" panose="020B0604020202020204" pitchFamily="34" charset="0"/>
              <a:buChar char="•"/>
            </a:pPr>
            <a:r>
              <a:rPr lang="en-US" dirty="0" smtClean="0"/>
              <a:t>Health reporting</a:t>
            </a:r>
          </a:p>
          <a:p>
            <a:pPr marL="800100" lvl="2" indent="-571500">
              <a:buFont typeface="Arial" panose="020B0604020202020204" pitchFamily="34" charset="0"/>
              <a:buChar char="•"/>
            </a:pPr>
            <a:r>
              <a:rPr lang="en-US" dirty="0"/>
              <a:t>Coordinated upgrades</a:t>
            </a:r>
            <a:endParaRPr lang="en-US" dirty="0" smtClean="0"/>
          </a:p>
          <a:p>
            <a:pPr marL="571500" indent="-571500">
              <a:buFont typeface="Arial" panose="020B0604020202020204" pitchFamily="34" charset="0"/>
              <a:buChar char="•"/>
            </a:pPr>
            <a:r>
              <a:rPr lang="en-US" dirty="0" smtClean="0"/>
              <a:t>Reliable Services programming model</a:t>
            </a:r>
          </a:p>
          <a:p>
            <a:pPr marL="800100" lvl="2" indent="-571500">
              <a:buFont typeface="Arial" panose="020B0604020202020204" pitchFamily="34" charset="0"/>
              <a:buChar char="•"/>
            </a:pPr>
            <a:r>
              <a:rPr lang="en-US" dirty="0" smtClean="0"/>
              <a:t>Service endpoint discovery</a:t>
            </a:r>
          </a:p>
          <a:p>
            <a:pPr marL="800100" lvl="2" indent="-571500">
              <a:buFont typeface="Arial" panose="020B0604020202020204" pitchFamily="34" charset="0"/>
              <a:buChar char="•"/>
            </a:pPr>
            <a:r>
              <a:rPr lang="en-US" dirty="0" smtClean="0"/>
              <a:t>Dynamic resource balancing based on actual resource usage</a:t>
            </a:r>
          </a:p>
          <a:p>
            <a:pPr marL="800100" lvl="2" indent="-571500">
              <a:buFont typeface="Arial" panose="020B0604020202020204" pitchFamily="34" charset="0"/>
              <a:buChar char="•"/>
            </a:pPr>
            <a:r>
              <a:rPr lang="en-US" dirty="0" smtClean="0"/>
              <a:t>Integrated application patterns e.g. Actor pattern and </a:t>
            </a:r>
            <a:r>
              <a:rPr lang="en-US" dirty="0" err="1" smtClean="0"/>
              <a:t>WebApi</a:t>
            </a:r>
            <a:endParaRPr lang="en-US" dirty="0" smtClean="0"/>
          </a:p>
          <a:p>
            <a:pPr marL="800100" lvl="2" indent="-571500">
              <a:buFont typeface="Arial" panose="020B0604020202020204" pitchFamily="34" charset="0"/>
              <a:buChar char="•"/>
            </a:pPr>
            <a:r>
              <a:rPr lang="en-US" dirty="0" smtClean="0"/>
              <a:t>Visual Studio development e.g. F5 debugging, diagnostics events, package and deploy</a:t>
            </a:r>
          </a:p>
        </p:txBody>
      </p:sp>
      <p:sp>
        <p:nvSpPr>
          <p:cNvPr id="5" name="Rectangle 4"/>
          <p:cNvSpPr/>
          <p:nvPr/>
        </p:nvSpPr>
        <p:spPr>
          <a:xfrm>
            <a:off x="8992328" y="4106862"/>
            <a:ext cx="3122787" cy="830997"/>
          </a:xfrm>
          <a:prstGeom prst="rect">
            <a:avLst/>
          </a:prstGeom>
          <a:solidFill>
            <a:schemeClr val="accent3"/>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Service Type: </a:t>
            </a:r>
            <a:r>
              <a:rPr kumimoji="0" lang="en-US" sz="1600" b="0" i="0" u="none" strike="noStrike" kern="0" cap="none" spc="0" normalizeH="0" baseline="0" noProof="0" dirty="0" err="1" smtClean="0">
                <a:ln>
                  <a:noFill/>
                </a:ln>
                <a:solidFill>
                  <a:srgbClr val="FFFFFF"/>
                </a:solidFill>
                <a:effectLst/>
                <a:uLnTx/>
                <a:uFillTx/>
                <a:latin typeface="Segoe UI"/>
                <a:ea typeface="+mn-ea"/>
                <a:cs typeface="Segoe UI" panose="020B0502040204020203" pitchFamily="34" charset="0"/>
              </a:rPr>
              <a:t>APIGateway</a:t>
            </a:r>
            <a:r>
              <a:rPr kumimoji="0" lang="en-US" sz="16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
            </a:r>
            <a:br>
              <a:rPr kumimoji="0" lang="en-US" sz="16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Reliable Service (stateless)</a:t>
            </a:r>
            <a:b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(C#/.NET)</a:t>
            </a:r>
          </a:p>
        </p:txBody>
      </p:sp>
      <p:sp>
        <p:nvSpPr>
          <p:cNvPr id="6" name="Rectangle 5"/>
          <p:cNvSpPr/>
          <p:nvPr/>
        </p:nvSpPr>
        <p:spPr>
          <a:xfrm>
            <a:off x="8992918" y="1897062"/>
            <a:ext cx="3121605" cy="835465"/>
          </a:xfrm>
          <a:prstGeom prst="rect">
            <a:avLst/>
          </a:prstGeom>
          <a:solidFill>
            <a:schemeClr val="accent6"/>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Service Type: </a:t>
            </a:r>
            <a: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Website</a:t>
            </a:r>
            <a:r>
              <a:rPr kumimoji="0" lang="en-US" sz="16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
            </a:r>
            <a:br>
              <a:rPr kumimoji="0" lang="en-US" sz="16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Guest Executable (stateless)</a:t>
            </a:r>
            <a:b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(Node.js)</a:t>
            </a:r>
          </a:p>
        </p:txBody>
      </p:sp>
    </p:spTree>
    <p:extLst>
      <p:ext uri="{BB962C8B-B14F-4D97-AF65-F5344CB8AC3E}">
        <p14:creationId xmlns:p14="http://schemas.microsoft.com/office/powerpoint/2010/main" val="171396244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Text Placeholder 3"/>
          <p:cNvSpPr>
            <a:spLocks noGrp="1"/>
          </p:cNvSpPr>
          <p:nvPr>
            <p:ph type="body" sz="quarter" idx="12"/>
          </p:nvPr>
        </p:nvSpPr>
        <p:spPr>
          <a:xfrm>
            <a:off x="274638" y="3954463"/>
            <a:ext cx="10363199" cy="1403461"/>
          </a:xfrm>
        </p:spPr>
        <p:txBody>
          <a:bodyPr/>
          <a:lstStyle/>
          <a:p>
            <a:r>
              <a:rPr lang="en-US" sz="4000" dirty="0" smtClean="0"/>
              <a:t>SF Auction </a:t>
            </a:r>
            <a:r>
              <a:rPr lang="en-US" sz="4000" dirty="0" err="1" smtClean="0"/>
              <a:t>APIGateway</a:t>
            </a:r>
            <a:r>
              <a:rPr lang="en-US" sz="4000" dirty="0" smtClean="0"/>
              <a:t/>
            </a:r>
            <a:br>
              <a:rPr lang="en-US" sz="4000" dirty="0" smtClean="0"/>
            </a:br>
            <a:r>
              <a:rPr lang="en-US" sz="4000" dirty="0" smtClean="0"/>
              <a:t>Reliable Services (stateless)</a:t>
            </a:r>
            <a:endParaRPr lang="en-US" sz="4000" dirty="0"/>
          </a:p>
        </p:txBody>
      </p:sp>
    </p:spTree>
    <p:extLst>
      <p:ext uri="{BB962C8B-B14F-4D97-AF65-F5344CB8AC3E}">
        <p14:creationId xmlns:p14="http://schemas.microsoft.com/office/powerpoint/2010/main" val="11662310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a:stCxn id="28" idx="1"/>
            <a:endCxn id="8" idx="1"/>
          </p:cNvCxnSpPr>
          <p:nvPr/>
        </p:nvCxnSpPr>
        <p:spPr>
          <a:xfrm>
            <a:off x="7470314" y="2594645"/>
            <a:ext cx="1471068"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2414243" y="2240714"/>
            <a:ext cx="1240460" cy="734534"/>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Load Balancer</a:t>
            </a:r>
          </a:p>
        </p:txBody>
      </p:sp>
      <p:sp>
        <p:nvSpPr>
          <p:cNvPr id="6" name="Title 33"/>
          <p:cNvSpPr>
            <a:spLocks noGrp="1"/>
          </p:cNvSpPr>
          <p:nvPr>
            <p:ph type="title"/>
          </p:nvPr>
        </p:nvSpPr>
        <p:spPr>
          <a:xfrm>
            <a:off x="274639" y="295275"/>
            <a:ext cx="11889564" cy="917575"/>
          </a:xfrm>
        </p:spPr>
        <p:txBody>
          <a:bodyPr/>
          <a:lstStyle/>
          <a:p>
            <a:r>
              <a:rPr lang="en-US" dirty="0"/>
              <a:t>State Architectures: Traditional vs Service Fabric</a:t>
            </a:r>
          </a:p>
        </p:txBody>
      </p:sp>
      <p:cxnSp>
        <p:nvCxnSpPr>
          <p:cNvPr id="7" name="Straight Arrow Connector 6"/>
          <p:cNvCxnSpPr>
            <a:endCxn id="5" idx="1"/>
          </p:cNvCxnSpPr>
          <p:nvPr/>
        </p:nvCxnSpPr>
        <p:spPr>
          <a:xfrm flipV="1">
            <a:off x="1842256" y="2607981"/>
            <a:ext cx="571987" cy="907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941382" y="1258606"/>
            <a:ext cx="1253827" cy="2672077"/>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Stateful</a:t>
            </a: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Data</a:t>
            </a:r>
          </a:p>
        </p:txBody>
      </p:sp>
      <p:cxnSp>
        <p:nvCxnSpPr>
          <p:cNvPr id="9" name="Straight Arrow Connector 8"/>
          <p:cNvCxnSpPr>
            <a:stCxn id="5" idx="3"/>
            <a:endCxn id="30" idx="1"/>
          </p:cNvCxnSpPr>
          <p:nvPr/>
        </p:nvCxnSpPr>
        <p:spPr>
          <a:xfrm flipV="1">
            <a:off x="3654703" y="2594646"/>
            <a:ext cx="572524" cy="1333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32" y="1712751"/>
            <a:ext cx="1809612" cy="18096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2414243" y="5155943"/>
            <a:ext cx="1240460" cy="734534"/>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Load Balancer</a:t>
            </a:r>
          </a:p>
        </p:txBody>
      </p:sp>
      <p:cxnSp>
        <p:nvCxnSpPr>
          <p:cNvPr id="12" name="Straight Arrow Connector 11"/>
          <p:cNvCxnSpPr>
            <a:endCxn id="11" idx="1"/>
          </p:cNvCxnSpPr>
          <p:nvPr/>
        </p:nvCxnSpPr>
        <p:spPr>
          <a:xfrm flipV="1">
            <a:off x="1842256" y="5523210"/>
            <a:ext cx="571987" cy="907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32" y="4597651"/>
            <a:ext cx="1809612" cy="180961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0744430" y="1973227"/>
            <a:ext cx="1282631" cy="1224224"/>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Other Internal Tiers</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p:txBody>
      </p:sp>
      <p:cxnSp>
        <p:nvCxnSpPr>
          <p:cNvPr id="15" name="Straight Arrow Connector 14"/>
          <p:cNvCxnSpPr>
            <a:stCxn id="8" idx="3"/>
            <a:endCxn id="14" idx="1"/>
          </p:cNvCxnSpPr>
          <p:nvPr/>
        </p:nvCxnSpPr>
        <p:spPr>
          <a:xfrm flipV="1">
            <a:off x="10195209" y="2585339"/>
            <a:ext cx="549221" cy="9306"/>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6289777" y="1258606"/>
            <a:ext cx="1180537" cy="2672078"/>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Stateless</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Compute</a:t>
            </a:r>
          </a:p>
        </p:txBody>
      </p:sp>
      <p:sp>
        <p:nvSpPr>
          <p:cNvPr id="17" name="Can 16"/>
          <p:cNvSpPr/>
          <p:nvPr/>
        </p:nvSpPr>
        <p:spPr bwMode="auto">
          <a:xfrm>
            <a:off x="9167059" y="1999755"/>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8" name="Picture 17"/>
          <p:cNvPicPr>
            <a:picLocks noChangeAspect="1"/>
          </p:cNvPicPr>
          <p:nvPr/>
        </p:nvPicPr>
        <p:blipFill>
          <a:blip r:embed="rId4"/>
          <a:stretch>
            <a:fillRect/>
          </a:stretch>
        </p:blipFill>
        <p:spPr>
          <a:xfrm>
            <a:off x="6610438" y="1974439"/>
            <a:ext cx="515182" cy="495367"/>
          </a:xfrm>
          <a:prstGeom prst="rect">
            <a:avLst/>
          </a:prstGeom>
        </p:spPr>
      </p:pic>
      <p:pic>
        <p:nvPicPr>
          <p:cNvPr id="19" name="Picture 18"/>
          <p:cNvPicPr>
            <a:picLocks noChangeAspect="1"/>
          </p:cNvPicPr>
          <p:nvPr/>
        </p:nvPicPr>
        <p:blipFill>
          <a:blip r:embed="rId4"/>
          <a:stretch>
            <a:fillRect/>
          </a:stretch>
        </p:blipFill>
        <p:spPr>
          <a:xfrm>
            <a:off x="6606576" y="2643108"/>
            <a:ext cx="515182" cy="495367"/>
          </a:xfrm>
          <a:prstGeom prst="rect">
            <a:avLst/>
          </a:prstGeom>
        </p:spPr>
      </p:pic>
      <p:pic>
        <p:nvPicPr>
          <p:cNvPr id="20" name="Picture 19"/>
          <p:cNvPicPr>
            <a:picLocks noChangeAspect="1"/>
          </p:cNvPicPr>
          <p:nvPr/>
        </p:nvPicPr>
        <p:blipFill>
          <a:blip r:embed="rId4"/>
          <a:stretch>
            <a:fillRect/>
          </a:stretch>
        </p:blipFill>
        <p:spPr>
          <a:xfrm>
            <a:off x="6606576" y="3272940"/>
            <a:ext cx="515182" cy="495367"/>
          </a:xfrm>
          <a:prstGeom prst="rect">
            <a:avLst/>
          </a:prstGeom>
        </p:spPr>
      </p:pic>
      <p:grpSp>
        <p:nvGrpSpPr>
          <p:cNvPr id="21" name="Group 20"/>
          <p:cNvGrpSpPr/>
          <p:nvPr/>
        </p:nvGrpSpPr>
        <p:grpSpPr>
          <a:xfrm>
            <a:off x="4227227" y="4194558"/>
            <a:ext cx="1261002" cy="2672078"/>
            <a:chOff x="4384644" y="1250329"/>
            <a:chExt cx="1107471" cy="2619922"/>
          </a:xfrm>
          <a:solidFill>
            <a:schemeClr val="accent6"/>
          </a:solidFill>
        </p:grpSpPr>
        <p:sp>
          <p:nvSpPr>
            <p:cNvPr id="22" name="Rectangle 21"/>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Stateless</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a:t>
              </a:r>
              <a:endParaRPr kumimoji="0" lang="en-US" sz="1836"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23" name="Picture 22"/>
            <p:cNvPicPr>
              <a:picLocks noChangeAspect="1"/>
            </p:cNvPicPr>
            <p:nvPr/>
          </p:nvPicPr>
          <p:blipFill>
            <a:blip r:embed="rId5"/>
            <a:stretch>
              <a:fillRect/>
            </a:stretch>
          </p:blipFill>
          <p:spPr>
            <a:xfrm>
              <a:off x="4676150" y="1935393"/>
              <a:ext cx="523875" cy="523875"/>
            </a:xfrm>
            <a:prstGeom prst="rect">
              <a:avLst/>
            </a:prstGeom>
            <a:grpFill/>
          </p:spPr>
        </p:pic>
        <p:pic>
          <p:nvPicPr>
            <p:cNvPr id="24" name="Picture 23"/>
            <p:cNvPicPr>
              <a:picLocks noChangeAspect="1"/>
            </p:cNvPicPr>
            <p:nvPr/>
          </p:nvPicPr>
          <p:blipFill>
            <a:blip r:embed="rId5"/>
            <a:stretch>
              <a:fillRect/>
            </a:stretch>
          </p:blipFill>
          <p:spPr>
            <a:xfrm>
              <a:off x="4666776" y="2575478"/>
              <a:ext cx="523875" cy="523875"/>
            </a:xfrm>
            <a:prstGeom prst="rect">
              <a:avLst/>
            </a:prstGeom>
            <a:grpFill/>
          </p:spPr>
        </p:pic>
        <p:pic>
          <p:nvPicPr>
            <p:cNvPr id="25" name="Picture 24"/>
            <p:cNvPicPr>
              <a:picLocks noChangeAspect="1"/>
            </p:cNvPicPr>
            <p:nvPr/>
          </p:nvPicPr>
          <p:blipFill>
            <a:blip r:embed="rId5"/>
            <a:stretch>
              <a:fillRect/>
            </a:stretch>
          </p:blipFill>
          <p:spPr>
            <a:xfrm>
              <a:off x="4666775" y="3186363"/>
              <a:ext cx="523875" cy="523875"/>
            </a:xfrm>
            <a:prstGeom prst="rect">
              <a:avLst/>
            </a:prstGeom>
            <a:grpFill/>
          </p:spPr>
        </p:pic>
      </p:grpSp>
      <p:sp>
        <p:nvSpPr>
          <p:cNvPr id="26" name="Can 25"/>
          <p:cNvSpPr/>
          <p:nvPr/>
        </p:nvSpPr>
        <p:spPr bwMode="auto">
          <a:xfrm>
            <a:off x="9167058" y="2624456"/>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Can 26"/>
          <p:cNvSpPr/>
          <p:nvPr/>
        </p:nvSpPr>
        <p:spPr bwMode="auto">
          <a:xfrm>
            <a:off x="9167058" y="3215429"/>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p:cNvSpPr/>
          <p:nvPr/>
        </p:nvSpPr>
        <p:spPr>
          <a:xfrm>
            <a:off x="7470315" y="1258606"/>
            <a:ext cx="790274" cy="267207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3500000" scaled="1"/>
            <a:tileRect/>
          </a:gradFill>
          <a:ln w="19050" cap="flat" cmpd="sng" algn="ctr">
            <a:solidFill>
              <a:schemeClr val="tx1"/>
            </a:solidFill>
            <a:prstDash val="solid"/>
            <a:round/>
            <a:headEnd type="none" w="sm" len="sm"/>
            <a:tailEnd type="triangle" w="lg" len="lg"/>
          </a:ln>
          <a:effectLst/>
        </p:spPr>
        <p:txBody>
          <a:bodyPr vert="vert270" wrap="square" lIns="46630" tIns="46630" rIns="46630" bIns="46630" numCol="1" rtlCol="0" anchor="ctr"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3672"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Cache</a:t>
            </a:r>
            <a:endParaRPr kumimoji="0" lang="en-US" sz="3672"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29" name="Group 28"/>
          <p:cNvGrpSpPr/>
          <p:nvPr/>
        </p:nvGrpSpPr>
        <p:grpSpPr>
          <a:xfrm>
            <a:off x="4227227" y="1258607"/>
            <a:ext cx="1261003" cy="2672076"/>
            <a:chOff x="4384644" y="1250329"/>
            <a:chExt cx="1107471" cy="2619922"/>
          </a:xfrm>
          <a:solidFill>
            <a:schemeClr val="accent6"/>
          </a:solidFill>
        </p:grpSpPr>
        <p:sp>
          <p:nvSpPr>
            <p:cNvPr id="30" name="Rectangle 29"/>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Stateless</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a:t>
              </a:r>
            </a:p>
          </p:txBody>
        </p:sp>
        <p:pic>
          <p:nvPicPr>
            <p:cNvPr id="31" name="Picture 30"/>
            <p:cNvPicPr>
              <a:picLocks noChangeAspect="1"/>
            </p:cNvPicPr>
            <p:nvPr/>
          </p:nvPicPr>
          <p:blipFill>
            <a:blip r:embed="rId5"/>
            <a:stretch>
              <a:fillRect/>
            </a:stretch>
          </p:blipFill>
          <p:spPr>
            <a:xfrm>
              <a:off x="4676150" y="1935393"/>
              <a:ext cx="523875" cy="523875"/>
            </a:xfrm>
            <a:prstGeom prst="rect">
              <a:avLst/>
            </a:prstGeom>
            <a:grpFill/>
          </p:spPr>
        </p:pic>
        <p:pic>
          <p:nvPicPr>
            <p:cNvPr id="32" name="Picture 31"/>
            <p:cNvPicPr>
              <a:picLocks noChangeAspect="1"/>
            </p:cNvPicPr>
            <p:nvPr/>
          </p:nvPicPr>
          <p:blipFill>
            <a:blip r:embed="rId5"/>
            <a:stretch>
              <a:fillRect/>
            </a:stretch>
          </p:blipFill>
          <p:spPr>
            <a:xfrm>
              <a:off x="4666776" y="2575478"/>
              <a:ext cx="523875" cy="523875"/>
            </a:xfrm>
            <a:prstGeom prst="rect">
              <a:avLst/>
            </a:prstGeom>
            <a:grpFill/>
          </p:spPr>
        </p:pic>
        <p:pic>
          <p:nvPicPr>
            <p:cNvPr id="33" name="Picture 32"/>
            <p:cNvPicPr>
              <a:picLocks noChangeAspect="1"/>
            </p:cNvPicPr>
            <p:nvPr/>
          </p:nvPicPr>
          <p:blipFill>
            <a:blip r:embed="rId5"/>
            <a:stretch>
              <a:fillRect/>
            </a:stretch>
          </p:blipFill>
          <p:spPr>
            <a:xfrm>
              <a:off x="4666775" y="3186363"/>
              <a:ext cx="523875" cy="523875"/>
            </a:xfrm>
            <a:prstGeom prst="rect">
              <a:avLst/>
            </a:prstGeom>
            <a:grpFill/>
          </p:spPr>
        </p:pic>
      </p:grpSp>
      <p:sp>
        <p:nvSpPr>
          <p:cNvPr id="34" name="Rectangle 33"/>
          <p:cNvSpPr/>
          <p:nvPr/>
        </p:nvSpPr>
        <p:spPr bwMode="auto">
          <a:xfrm>
            <a:off x="6287701" y="4194558"/>
            <a:ext cx="1975299" cy="2672078"/>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Stateful</a:t>
            </a: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r>
            <a:b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Compute</a:t>
            </a:r>
          </a:p>
        </p:txBody>
      </p:sp>
      <p:pic>
        <p:nvPicPr>
          <p:cNvPr id="35" name="Picture 34"/>
          <p:cNvPicPr>
            <a:picLocks noChangeAspect="1"/>
          </p:cNvPicPr>
          <p:nvPr/>
        </p:nvPicPr>
        <p:blipFill>
          <a:blip r:embed="rId4"/>
          <a:stretch>
            <a:fillRect/>
          </a:stretch>
        </p:blipFill>
        <p:spPr>
          <a:xfrm>
            <a:off x="6604934" y="4894884"/>
            <a:ext cx="515182" cy="495367"/>
          </a:xfrm>
          <a:prstGeom prst="rect">
            <a:avLst/>
          </a:prstGeom>
        </p:spPr>
      </p:pic>
      <p:pic>
        <p:nvPicPr>
          <p:cNvPr id="36" name="Picture 35"/>
          <p:cNvPicPr>
            <a:picLocks noChangeAspect="1"/>
          </p:cNvPicPr>
          <p:nvPr/>
        </p:nvPicPr>
        <p:blipFill>
          <a:blip r:embed="rId4"/>
          <a:stretch>
            <a:fillRect/>
          </a:stretch>
        </p:blipFill>
        <p:spPr>
          <a:xfrm>
            <a:off x="6604934" y="5496031"/>
            <a:ext cx="515182" cy="495367"/>
          </a:xfrm>
          <a:prstGeom prst="rect">
            <a:avLst/>
          </a:prstGeom>
        </p:spPr>
      </p:pic>
      <p:pic>
        <p:nvPicPr>
          <p:cNvPr id="37" name="Picture 36"/>
          <p:cNvPicPr>
            <a:picLocks noChangeAspect="1"/>
          </p:cNvPicPr>
          <p:nvPr/>
        </p:nvPicPr>
        <p:blipFill>
          <a:blip r:embed="rId4"/>
          <a:stretch>
            <a:fillRect/>
          </a:stretch>
        </p:blipFill>
        <p:spPr>
          <a:xfrm>
            <a:off x="6604934" y="6080392"/>
            <a:ext cx="515182" cy="495367"/>
          </a:xfrm>
          <a:prstGeom prst="rect">
            <a:avLst/>
          </a:prstGeom>
        </p:spPr>
      </p:pic>
      <p:sp>
        <p:nvSpPr>
          <p:cNvPr id="38" name="Can 37"/>
          <p:cNvSpPr/>
          <p:nvPr/>
        </p:nvSpPr>
        <p:spPr bwMode="auto">
          <a:xfrm>
            <a:off x="7248863" y="4896880"/>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Can 38"/>
          <p:cNvSpPr/>
          <p:nvPr/>
        </p:nvSpPr>
        <p:spPr bwMode="auto">
          <a:xfrm>
            <a:off x="7248862" y="5514893"/>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Can 39"/>
          <p:cNvSpPr/>
          <p:nvPr/>
        </p:nvSpPr>
        <p:spPr bwMode="auto">
          <a:xfrm>
            <a:off x="7248862" y="6112555"/>
            <a:ext cx="802472" cy="54684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41" name="Straight Arrow Connector 40"/>
          <p:cNvCxnSpPr>
            <a:stCxn id="30" idx="3"/>
            <a:endCxn id="16" idx="1"/>
          </p:cNvCxnSpPr>
          <p:nvPr/>
        </p:nvCxnSpPr>
        <p:spPr>
          <a:xfrm>
            <a:off x="5488230" y="2594645"/>
            <a:ext cx="801547"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1" idx="3"/>
            <a:endCxn id="22" idx="1"/>
          </p:cNvCxnSpPr>
          <p:nvPr/>
        </p:nvCxnSpPr>
        <p:spPr>
          <a:xfrm>
            <a:off x="3654703" y="5523209"/>
            <a:ext cx="572524" cy="738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2" idx="3"/>
            <a:endCxn id="34" idx="1"/>
          </p:cNvCxnSpPr>
          <p:nvPr/>
        </p:nvCxnSpPr>
        <p:spPr>
          <a:xfrm>
            <a:off x="5488229" y="5530597"/>
            <a:ext cx="799472"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13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33" y="5556"/>
            <a:ext cx="11889564" cy="917575"/>
          </a:xfrm>
        </p:spPr>
        <p:txBody>
          <a:bodyPr/>
          <a:lstStyle/>
          <a:p>
            <a:r>
              <a:rPr lang="en-US" dirty="0" smtClean="0"/>
              <a:t>Service Fabric Platform Capabilities</a:t>
            </a:r>
            <a:endParaRPr lang="en-US" dirty="0"/>
          </a:p>
        </p:txBody>
      </p:sp>
      <p:sp>
        <p:nvSpPr>
          <p:cNvPr id="4" name="Text Placeholder 3"/>
          <p:cNvSpPr>
            <a:spLocks noGrp="1"/>
          </p:cNvSpPr>
          <p:nvPr>
            <p:ph type="body" sz="quarter" idx="10"/>
          </p:nvPr>
        </p:nvSpPr>
        <p:spPr>
          <a:xfrm>
            <a:off x="226733" y="754062"/>
            <a:ext cx="11887200" cy="6155531"/>
          </a:xfrm>
        </p:spPr>
        <p:txBody>
          <a:bodyPr/>
          <a:lstStyle/>
          <a:p>
            <a:pPr marL="571500" indent="-571500">
              <a:buFont typeface="Arial" panose="020B0604020202020204" pitchFamily="34" charset="0"/>
              <a:buChar char="•"/>
            </a:pPr>
            <a:r>
              <a:rPr lang="en-US" dirty="0" smtClean="0"/>
              <a:t>All code and programming models</a:t>
            </a:r>
          </a:p>
          <a:p>
            <a:pPr marL="800100" lvl="2" indent="-571500">
              <a:buFont typeface="Arial" panose="020B0604020202020204" pitchFamily="34" charset="0"/>
              <a:buChar char="•"/>
            </a:pPr>
            <a:r>
              <a:rPr lang="en-US" dirty="0" smtClean="0">
                <a:latin typeface="+mj-lt"/>
              </a:rPr>
              <a:t>Fast deployment</a:t>
            </a:r>
          </a:p>
          <a:p>
            <a:pPr marL="800100" lvl="2" indent="-571500">
              <a:buFont typeface="Arial" panose="020B0604020202020204" pitchFamily="34" charset="0"/>
              <a:buChar char="•"/>
            </a:pPr>
            <a:r>
              <a:rPr lang="en-US" dirty="0" smtClean="0">
                <a:latin typeface="+mj-lt"/>
              </a:rPr>
              <a:t>Placement and activation</a:t>
            </a:r>
          </a:p>
          <a:p>
            <a:pPr marL="800100" lvl="2" indent="-571500">
              <a:buFont typeface="Arial" panose="020B0604020202020204" pitchFamily="34" charset="0"/>
              <a:buChar char="•"/>
            </a:pPr>
            <a:r>
              <a:rPr lang="en-US" dirty="0" smtClean="0">
                <a:latin typeface="+mj-lt"/>
              </a:rPr>
              <a:t>Reliability</a:t>
            </a:r>
          </a:p>
          <a:p>
            <a:pPr marL="800100" lvl="2" indent="-571500">
              <a:buFont typeface="Arial" panose="020B0604020202020204" pitchFamily="34" charset="0"/>
              <a:buChar char="•"/>
            </a:pPr>
            <a:r>
              <a:rPr lang="en-US" dirty="0" smtClean="0">
                <a:latin typeface="+mj-lt"/>
              </a:rPr>
              <a:t>High density</a:t>
            </a:r>
          </a:p>
          <a:p>
            <a:pPr marL="800100" lvl="2" indent="-571500">
              <a:buFont typeface="Arial" panose="020B0604020202020204" pitchFamily="34" charset="0"/>
              <a:buChar char="•"/>
            </a:pPr>
            <a:r>
              <a:rPr lang="en-US" dirty="0" smtClean="0">
                <a:latin typeface="+mj-lt"/>
              </a:rPr>
              <a:t>Health reporting</a:t>
            </a:r>
          </a:p>
          <a:p>
            <a:pPr marL="800100" lvl="2" indent="-571500">
              <a:buFont typeface="Arial" panose="020B0604020202020204" pitchFamily="34" charset="0"/>
              <a:buChar char="•"/>
            </a:pPr>
            <a:r>
              <a:rPr lang="en-US" dirty="0">
                <a:latin typeface="+mj-lt"/>
              </a:rPr>
              <a:t>Coordinated upgrades</a:t>
            </a:r>
            <a:endParaRPr lang="en-US" dirty="0" smtClean="0">
              <a:latin typeface="+mj-lt"/>
            </a:endParaRPr>
          </a:p>
          <a:p>
            <a:pPr marL="571500" indent="-571500">
              <a:buFont typeface="Arial" panose="020B0604020202020204" pitchFamily="34" charset="0"/>
              <a:buChar char="•"/>
            </a:pPr>
            <a:r>
              <a:rPr lang="en-US" dirty="0" smtClean="0"/>
              <a:t>Reliable Services programming model</a:t>
            </a:r>
          </a:p>
          <a:p>
            <a:pPr marL="800100" lvl="2" indent="-571500">
              <a:buFont typeface="Arial" panose="020B0604020202020204" pitchFamily="34" charset="0"/>
              <a:buChar char="•"/>
            </a:pPr>
            <a:r>
              <a:rPr lang="en-US" dirty="0" smtClean="0">
                <a:latin typeface="+mj-lt"/>
              </a:rPr>
              <a:t>Service endpoint discovery</a:t>
            </a:r>
          </a:p>
          <a:p>
            <a:pPr marL="800100" lvl="2" indent="-571500">
              <a:buFont typeface="Arial" panose="020B0604020202020204" pitchFamily="34" charset="0"/>
              <a:buChar char="•"/>
            </a:pPr>
            <a:r>
              <a:rPr lang="en-US" dirty="0" smtClean="0">
                <a:latin typeface="+mj-lt"/>
              </a:rPr>
              <a:t>Dynamic resource balancing based on actual resource usage</a:t>
            </a:r>
          </a:p>
          <a:p>
            <a:pPr marL="800100" lvl="2" indent="-571500">
              <a:buFont typeface="Arial" panose="020B0604020202020204" pitchFamily="34" charset="0"/>
              <a:buChar char="•"/>
            </a:pPr>
            <a:r>
              <a:rPr lang="en-US" dirty="0" smtClean="0">
                <a:latin typeface="+mj-lt"/>
              </a:rPr>
              <a:t>Integrated application patterns e.g. Actor pattern and </a:t>
            </a:r>
            <a:r>
              <a:rPr lang="en-US" dirty="0" err="1" smtClean="0">
                <a:latin typeface="+mj-lt"/>
              </a:rPr>
              <a:t>WebApi</a:t>
            </a:r>
            <a:endParaRPr lang="en-US" dirty="0" smtClean="0">
              <a:latin typeface="+mj-lt"/>
            </a:endParaRPr>
          </a:p>
          <a:p>
            <a:pPr marL="800100" lvl="2" indent="-571500">
              <a:buFont typeface="Arial" panose="020B0604020202020204" pitchFamily="34" charset="0"/>
              <a:buChar char="•"/>
            </a:pPr>
            <a:r>
              <a:rPr lang="en-US" dirty="0" smtClean="0">
                <a:latin typeface="+mj-lt"/>
              </a:rPr>
              <a:t>Visual Studio development e.g. F5 debugging, diagnostics events, package and deploy</a:t>
            </a:r>
          </a:p>
          <a:p>
            <a:pPr marL="571500" indent="-571500">
              <a:buFont typeface="Arial" panose="020B0604020202020204" pitchFamily="34" charset="0"/>
              <a:buChar char="•"/>
            </a:pPr>
            <a:r>
              <a:rPr lang="en-US" dirty="0" smtClean="0"/>
              <a:t>Reliable Collections programming </a:t>
            </a:r>
            <a:r>
              <a:rPr lang="en-US" dirty="0"/>
              <a:t>m</a:t>
            </a:r>
            <a:r>
              <a:rPr lang="en-US" dirty="0" smtClean="0"/>
              <a:t>odel</a:t>
            </a:r>
          </a:p>
          <a:p>
            <a:pPr marL="800100" lvl="2" indent="-571500">
              <a:buFont typeface="Arial" panose="020B0604020202020204" pitchFamily="34" charset="0"/>
              <a:buChar char="•"/>
            </a:pPr>
            <a:r>
              <a:rPr lang="en-US" dirty="0" smtClean="0">
                <a:latin typeface="+mj-lt"/>
              </a:rPr>
              <a:t>Highly-reliable and scalable state</a:t>
            </a:r>
          </a:p>
          <a:p>
            <a:pPr marL="800100" lvl="2" indent="-571500">
              <a:buFont typeface="Arial" panose="020B0604020202020204" pitchFamily="34" charset="0"/>
              <a:buChar char="•"/>
            </a:pPr>
            <a:r>
              <a:rPr lang="en-US" dirty="0" smtClean="0">
                <a:latin typeface="+mj-lt"/>
              </a:rPr>
              <a:t>Lower latency compared to external storage</a:t>
            </a:r>
          </a:p>
        </p:txBody>
      </p:sp>
      <p:sp>
        <p:nvSpPr>
          <p:cNvPr id="5" name="Rectangle 4"/>
          <p:cNvSpPr/>
          <p:nvPr/>
        </p:nvSpPr>
        <p:spPr>
          <a:xfrm>
            <a:off x="8989944" y="6088062"/>
            <a:ext cx="3121900" cy="830997"/>
          </a:xfrm>
          <a:prstGeom prst="rect">
            <a:avLst/>
          </a:prstGeom>
          <a:solidFill>
            <a:schemeClr val="tx2"/>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Service Type: </a:t>
            </a:r>
            <a: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Auction</a:t>
            </a:r>
            <a:r>
              <a:rPr kumimoji="0" lang="en-US" sz="16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
            </a:r>
            <a:br>
              <a:rPr kumimoji="0" lang="en-US" sz="16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Reliable Collections (</a:t>
            </a:r>
            <a:r>
              <a:rPr kumimoji="0" lang="en-US" sz="1600" b="0" i="0" u="none" strike="noStrike" kern="0" cap="none" spc="0" normalizeH="0" baseline="0" noProof="0" dirty="0" err="1" smtClean="0">
                <a:ln>
                  <a:noFill/>
                </a:ln>
                <a:solidFill>
                  <a:srgbClr val="FFFFFF"/>
                </a:solidFill>
                <a:effectLst/>
                <a:uLnTx/>
                <a:uFillTx/>
                <a:latin typeface="Segoe UI"/>
                <a:ea typeface="+mn-ea"/>
                <a:cs typeface="Segoe UI" panose="020B0502040204020203" pitchFamily="34" charset="0"/>
              </a:rPr>
              <a:t>stateful</a:t>
            </a:r>
            <a: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a:t>
            </a:r>
            <a:b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(C#/.NET)</a:t>
            </a:r>
          </a:p>
        </p:txBody>
      </p:sp>
      <p:sp>
        <p:nvSpPr>
          <p:cNvPr id="6" name="Rectangle 5"/>
          <p:cNvSpPr/>
          <p:nvPr/>
        </p:nvSpPr>
        <p:spPr>
          <a:xfrm>
            <a:off x="8992328" y="4106862"/>
            <a:ext cx="3122787" cy="830997"/>
          </a:xfrm>
          <a:prstGeom prst="rect">
            <a:avLst/>
          </a:prstGeom>
          <a:solidFill>
            <a:schemeClr val="accent3"/>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Service Type: </a:t>
            </a:r>
            <a:r>
              <a:rPr kumimoji="0" lang="en-US" sz="1600" b="0" i="0" u="none" strike="noStrike" kern="0" cap="none" spc="0" normalizeH="0" baseline="0" noProof="0" dirty="0" err="1" smtClean="0">
                <a:ln>
                  <a:noFill/>
                </a:ln>
                <a:solidFill>
                  <a:srgbClr val="FFFFFF"/>
                </a:solidFill>
                <a:effectLst/>
                <a:uLnTx/>
                <a:uFillTx/>
                <a:latin typeface="Segoe UI"/>
                <a:ea typeface="+mn-ea"/>
                <a:cs typeface="Segoe UI" panose="020B0502040204020203" pitchFamily="34" charset="0"/>
              </a:rPr>
              <a:t>APIGateway</a:t>
            </a:r>
            <a:r>
              <a:rPr kumimoji="0" lang="en-US" sz="16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
            </a:r>
            <a:br>
              <a:rPr kumimoji="0" lang="en-US" sz="16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Reliable Service (stateless)</a:t>
            </a:r>
            <a:b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(C#/.NET)</a:t>
            </a:r>
          </a:p>
        </p:txBody>
      </p:sp>
      <p:sp>
        <p:nvSpPr>
          <p:cNvPr id="7" name="Rectangle 6"/>
          <p:cNvSpPr/>
          <p:nvPr/>
        </p:nvSpPr>
        <p:spPr>
          <a:xfrm>
            <a:off x="8992918" y="1897062"/>
            <a:ext cx="3121605" cy="835465"/>
          </a:xfrm>
          <a:prstGeom prst="rect">
            <a:avLst/>
          </a:prstGeom>
          <a:solidFill>
            <a:schemeClr val="accent6"/>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Service Type: </a:t>
            </a:r>
            <a: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Website</a:t>
            </a:r>
            <a:r>
              <a:rPr kumimoji="0" lang="en-US" sz="16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
            </a:r>
            <a:br>
              <a:rPr kumimoji="0" lang="en-US" sz="16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Guest Executable (stateless)</a:t>
            </a:r>
            <a:b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br>
            <a:r>
              <a:rPr kumimoji="0" lang="en-US" sz="16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(Node.js)</a:t>
            </a:r>
          </a:p>
        </p:txBody>
      </p:sp>
    </p:spTree>
    <p:extLst>
      <p:ext uri="{BB962C8B-B14F-4D97-AF65-F5344CB8AC3E}">
        <p14:creationId xmlns:p14="http://schemas.microsoft.com/office/powerpoint/2010/main" val="424871064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285037" y="2217617"/>
            <a:ext cx="4723840" cy="3337045"/>
          </a:xfrm>
          <a:prstGeom prst="rect">
            <a:avLst/>
          </a:prstGeom>
          <a:solidFill>
            <a:srgbClr val="00B050"/>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smtClean="0">
                <a:ln>
                  <a:noFill/>
                </a:ln>
                <a:solidFill>
                  <a:srgbClr val="FFFFFF"/>
                </a:solidFill>
                <a:effectLst/>
                <a:uLnTx/>
                <a:uFillTx/>
                <a:latin typeface="Segoe UI" panose="020B0502040204020203" pitchFamily="34" charset="0"/>
                <a:ea typeface="+mn-ea"/>
                <a:cs typeface="Segoe UI" panose="020B0502040204020203" pitchFamily="34" charset="0"/>
              </a:rPr>
              <a:t>Auction (Partition </a:t>
            </a: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1836" b="1" i="0" u="none" strike="noStrike" kern="1200" cap="none" spc="0" normalizeH="0" baseline="0" noProof="0" dirty="0" smtClean="0">
                <a:ln>
                  <a:noFill/>
                </a:ln>
                <a:solidFill>
                  <a:srgbClr val="FFFFFF"/>
                </a:solidFill>
                <a:effectLst/>
                <a:uLnTx/>
                <a:uFillTx/>
                <a:latin typeface="Segoe UI" panose="020B0502040204020203" pitchFamily="34" charset="0"/>
                <a:ea typeface="+mn-ea"/>
                <a:cs typeface="Segoe UI" panose="020B0502040204020203" pitchFamily="34" charset="0"/>
              </a:rPr>
              <a:t>1)</a:t>
            </a:r>
            <a:endPar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 name="Title 7"/>
          <p:cNvSpPr>
            <a:spLocks noGrp="1"/>
          </p:cNvSpPr>
          <p:nvPr>
            <p:ph type="title"/>
          </p:nvPr>
        </p:nvSpPr>
        <p:spPr>
          <a:xfrm>
            <a:off x="274639" y="295275"/>
            <a:ext cx="11889564" cy="917575"/>
          </a:xfrm>
        </p:spPr>
        <p:txBody>
          <a:bodyPr/>
          <a:lstStyle/>
          <a:p>
            <a:r>
              <a:rPr lang="en-US" dirty="0" smtClean="0"/>
              <a:t>Stateful Auction Service</a:t>
            </a:r>
            <a:endParaRPr lang="en-US" dirty="0"/>
          </a:p>
        </p:txBody>
      </p:sp>
      <p:graphicFrame>
        <p:nvGraphicFramePr>
          <p:cNvPr id="6" name="Table 5"/>
          <p:cNvGraphicFramePr>
            <a:graphicFrameLocks noGrp="1"/>
          </p:cNvGraphicFramePr>
          <p:nvPr>
            <p:extLst/>
          </p:nvPr>
        </p:nvGraphicFramePr>
        <p:xfrm>
          <a:off x="7449091" y="2602758"/>
          <a:ext cx="1841050" cy="1367820"/>
        </p:xfrm>
        <a:graphic>
          <a:graphicData uri="http://schemas.openxmlformats.org/drawingml/2006/table">
            <a:tbl>
              <a:tblPr firstRow="1" bandRow="1">
                <a:tableStyleId>{21E4AEA4-8DFA-4A89-87EB-49C32662AFE0}</a:tableStyleId>
              </a:tblPr>
              <a:tblGrid>
                <a:gridCol w="776846">
                  <a:extLst>
                    <a:ext uri="{9D8B030D-6E8A-4147-A177-3AD203B41FA5}">
                      <a16:colId xmlns:a16="http://schemas.microsoft.com/office/drawing/2014/main" val="1671467533"/>
                    </a:ext>
                  </a:extLst>
                </a:gridCol>
                <a:gridCol w="1064204">
                  <a:extLst>
                    <a:ext uri="{9D8B030D-6E8A-4147-A177-3AD203B41FA5}">
                      <a16:colId xmlns:a16="http://schemas.microsoft.com/office/drawing/2014/main" val="3621229999"/>
                    </a:ext>
                  </a:extLst>
                </a:gridCol>
              </a:tblGrid>
              <a:tr h="341955">
                <a:tc gridSpan="2">
                  <a:txBody>
                    <a:bodyPr/>
                    <a:lstStyle/>
                    <a:p>
                      <a:pPr algn="ctr"/>
                      <a:r>
                        <a:rPr lang="en-US" sz="1600" dirty="0"/>
                        <a:t>Users Dictionary</a:t>
                      </a:r>
                      <a:endParaRPr lang="en-US" sz="1600" dirty="0">
                        <a:latin typeface="Segoe UI" panose="020B0502040204020203" pitchFamily="34" charset="0"/>
                        <a:cs typeface="Segoe UI" panose="020B0502040204020203" pitchFamily="34" charset="0"/>
                      </a:endParaRPr>
                    </a:p>
                  </a:txBody>
                  <a:tcPr marL="93260" marR="93260" marT="46630" marB="46630"/>
                </a:tc>
                <a:tc hMerge="1">
                  <a:txBody>
                    <a:bodyPr/>
                    <a:lstStyle/>
                    <a:p>
                      <a:pPr algn="ctr"/>
                      <a:endParaRPr lang="en-US" dirty="0"/>
                    </a:p>
                  </a:txBody>
                  <a:tcPr/>
                </a:tc>
                <a:extLst>
                  <a:ext uri="{0D108BD9-81ED-4DB2-BD59-A6C34878D82A}">
                    <a16:rowId xmlns:a16="http://schemas.microsoft.com/office/drawing/2014/main" val="663851088"/>
                  </a:ext>
                </a:extLst>
              </a:tr>
              <a:tr h="341955">
                <a:tc>
                  <a:txBody>
                    <a:bodyPr/>
                    <a:lstStyle/>
                    <a:p>
                      <a:pPr algn="ctr"/>
                      <a:r>
                        <a:rPr lang="en-US" sz="1600" dirty="0"/>
                        <a:t>Email</a:t>
                      </a:r>
                      <a:endParaRPr lang="en-US" sz="1600" dirty="0">
                        <a:solidFill>
                          <a:schemeClr val="bg1"/>
                        </a:solidFill>
                        <a:latin typeface="Segoe UI" panose="020B0502040204020203" pitchFamily="34" charset="0"/>
                        <a:cs typeface="Segoe UI" panose="020B0502040204020203" pitchFamily="34" charset="0"/>
                      </a:endParaRPr>
                    </a:p>
                  </a:txBody>
                  <a:tcPr marL="93260" marR="93260" marT="46630" marB="46630"/>
                </a:tc>
                <a:tc>
                  <a:txBody>
                    <a:bodyPr/>
                    <a:lstStyle/>
                    <a:p>
                      <a:pPr algn="ctr"/>
                      <a:r>
                        <a:rPr lang="en-US" sz="1600" dirty="0" err="1"/>
                        <a:t>UserInfo</a:t>
                      </a:r>
                      <a:endParaRPr lang="en-US" sz="1600" dirty="0">
                        <a:solidFill>
                          <a:schemeClr val="bg1"/>
                        </a:solidFill>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432718947"/>
                  </a:ext>
                </a:extLst>
              </a:tr>
              <a:tr h="341955">
                <a:tc>
                  <a:txBody>
                    <a:bodyPr/>
                    <a:lstStyle/>
                    <a:p>
                      <a:pPr algn="ctr"/>
                      <a:r>
                        <a:rPr lang="en-US" sz="1600" dirty="0"/>
                        <a:t>U1</a:t>
                      </a:r>
                      <a:endParaRPr lang="en-US" sz="1600" b="0" dirty="0">
                        <a:latin typeface="Segoe UI" panose="020B0502040204020203" pitchFamily="34" charset="0"/>
                        <a:cs typeface="Segoe UI" panose="020B0502040204020203" pitchFamily="34" charset="0"/>
                      </a:endParaRPr>
                    </a:p>
                  </a:txBody>
                  <a:tcPr marL="93260" marR="93260" marT="46630" marB="46630"/>
                </a:tc>
                <a:tc>
                  <a:txBody>
                    <a:bodyPr/>
                    <a:lstStyle/>
                    <a:p>
                      <a:pPr algn="ctr"/>
                      <a:r>
                        <a:rPr lang="en-US" sz="1600" dirty="0" err="1"/>
                        <a:t>ItemId</a:t>
                      </a:r>
                      <a:r>
                        <a:rPr lang="en-US" sz="1600" dirty="0"/>
                        <a:t>[]</a:t>
                      </a:r>
                      <a:endParaRPr lang="en-US" sz="16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3753883703"/>
                  </a:ext>
                </a:extLst>
              </a:tr>
              <a:tr h="341955">
                <a:tc>
                  <a:txBody>
                    <a:bodyPr/>
                    <a:lstStyle/>
                    <a:p>
                      <a:pPr algn="ctr"/>
                      <a:r>
                        <a:rPr lang="en-US" sz="1600" dirty="0"/>
                        <a:t>U2</a:t>
                      </a:r>
                      <a:endParaRPr lang="en-US" sz="1600" b="0" dirty="0">
                        <a:latin typeface="Segoe UI" panose="020B0502040204020203" pitchFamily="34" charset="0"/>
                        <a:cs typeface="Segoe UI" panose="020B0502040204020203" pitchFamily="34" charset="0"/>
                      </a:endParaRPr>
                    </a:p>
                  </a:txBody>
                  <a:tcPr marL="93260" marR="93260" marT="46630" marB="46630"/>
                </a:tc>
                <a:tc>
                  <a:txBody>
                    <a:bodyPr/>
                    <a:lstStyle/>
                    <a:p>
                      <a:pPr algn="ctr"/>
                      <a:r>
                        <a:rPr lang="en-US" sz="1600" dirty="0" err="1"/>
                        <a:t>ItemId</a:t>
                      </a:r>
                      <a:r>
                        <a:rPr lang="en-US" sz="1600" dirty="0"/>
                        <a:t>[]</a:t>
                      </a:r>
                      <a:endParaRPr lang="en-US" sz="16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2357621011"/>
                  </a:ext>
                </a:extLst>
              </a:tr>
            </a:tbl>
          </a:graphicData>
        </a:graphic>
      </p:graphicFrame>
      <p:graphicFrame>
        <p:nvGraphicFramePr>
          <p:cNvPr id="7" name="Table 6"/>
          <p:cNvGraphicFramePr>
            <a:graphicFrameLocks noGrp="1"/>
          </p:cNvGraphicFramePr>
          <p:nvPr>
            <p:extLst/>
          </p:nvPr>
        </p:nvGraphicFramePr>
        <p:xfrm>
          <a:off x="7449091" y="4086373"/>
          <a:ext cx="1841050" cy="1367820"/>
        </p:xfrm>
        <a:graphic>
          <a:graphicData uri="http://schemas.openxmlformats.org/drawingml/2006/table">
            <a:tbl>
              <a:tblPr firstRow="1" bandRow="1">
                <a:tableStyleId>{7DF18680-E054-41AD-8BC1-D1AEF772440D}</a:tableStyleId>
              </a:tblPr>
              <a:tblGrid>
                <a:gridCol w="1841050">
                  <a:extLst>
                    <a:ext uri="{9D8B030D-6E8A-4147-A177-3AD203B41FA5}">
                      <a16:colId xmlns:a16="http://schemas.microsoft.com/office/drawing/2014/main" val="1671467533"/>
                    </a:ext>
                  </a:extLst>
                </a:gridCol>
              </a:tblGrid>
              <a:tr h="341955">
                <a:tc>
                  <a:txBody>
                    <a:bodyPr/>
                    <a:lstStyle/>
                    <a:p>
                      <a:pPr algn="ctr"/>
                      <a:r>
                        <a:rPr lang="en-US" sz="1600" dirty="0"/>
                        <a:t>Active </a:t>
                      </a:r>
                      <a:r>
                        <a:rPr lang="en-US" sz="1600" baseline="0" dirty="0"/>
                        <a:t>Items List</a:t>
                      </a:r>
                      <a:endParaRPr lang="en-US" sz="16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432718947"/>
                  </a:ext>
                </a:extLst>
              </a:tr>
              <a:tr h="341955">
                <a:tc>
                  <a:txBody>
                    <a:bodyPr/>
                    <a:lstStyle/>
                    <a:p>
                      <a:pPr algn="ctr"/>
                      <a:r>
                        <a:rPr lang="en-US" sz="1600" dirty="0" err="1"/>
                        <a:t>ItemId</a:t>
                      </a:r>
                      <a:endParaRPr lang="en-US" sz="1600" dirty="0">
                        <a:solidFill>
                          <a:schemeClr val="bg1"/>
                        </a:solidFill>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709116308"/>
                  </a:ext>
                </a:extLst>
              </a:tr>
              <a:tr h="341955">
                <a:tc>
                  <a:txBody>
                    <a:bodyPr/>
                    <a:lstStyle/>
                    <a:p>
                      <a:pPr algn="ctr"/>
                      <a:r>
                        <a:rPr lang="en-US" sz="1600" dirty="0"/>
                        <a:t>U1/“A”</a:t>
                      </a:r>
                      <a:endParaRPr lang="en-US" sz="1600" b="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3753883703"/>
                  </a:ext>
                </a:extLst>
              </a:tr>
              <a:tr h="341955">
                <a:tc>
                  <a:txBody>
                    <a:bodyPr/>
                    <a:lstStyle/>
                    <a:p>
                      <a:pPr algn="ctr"/>
                      <a:r>
                        <a:rPr lang="en-US" sz="1600" dirty="0"/>
                        <a:t>U2/“X”</a:t>
                      </a:r>
                      <a:endParaRPr lang="en-US" sz="1600" b="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2357621011"/>
                  </a:ext>
                </a:extLst>
              </a:tr>
            </a:tbl>
          </a:graphicData>
        </a:graphic>
      </p:graphicFrame>
      <p:graphicFrame>
        <p:nvGraphicFramePr>
          <p:cNvPr id="8" name="Table 7"/>
          <p:cNvGraphicFramePr>
            <a:graphicFrameLocks noGrp="1"/>
          </p:cNvGraphicFramePr>
          <p:nvPr>
            <p:extLst/>
          </p:nvPr>
        </p:nvGraphicFramePr>
        <p:xfrm>
          <a:off x="9427323" y="2602758"/>
          <a:ext cx="2443173" cy="1367820"/>
        </p:xfrm>
        <a:graphic>
          <a:graphicData uri="http://schemas.openxmlformats.org/drawingml/2006/table">
            <a:tbl>
              <a:tblPr firstRow="1" bandRow="1">
                <a:tableStyleId>{93296810-A885-4BE3-A3E7-6D5BEEA58F35}</a:tableStyleId>
              </a:tblPr>
              <a:tblGrid>
                <a:gridCol w="851973">
                  <a:extLst>
                    <a:ext uri="{9D8B030D-6E8A-4147-A177-3AD203B41FA5}">
                      <a16:colId xmlns:a16="http://schemas.microsoft.com/office/drawing/2014/main" val="1671467533"/>
                    </a:ext>
                  </a:extLst>
                </a:gridCol>
                <a:gridCol w="1591200">
                  <a:extLst>
                    <a:ext uri="{9D8B030D-6E8A-4147-A177-3AD203B41FA5}">
                      <a16:colId xmlns:a16="http://schemas.microsoft.com/office/drawing/2014/main" val="3621229999"/>
                    </a:ext>
                  </a:extLst>
                </a:gridCol>
              </a:tblGrid>
              <a:tr h="341955">
                <a:tc gridSpan="2">
                  <a:txBody>
                    <a:bodyPr/>
                    <a:lstStyle/>
                    <a:p>
                      <a:pPr algn="ctr"/>
                      <a:r>
                        <a:rPr lang="en-US" sz="1600" dirty="0"/>
                        <a:t>U1’s Items</a:t>
                      </a:r>
                      <a:r>
                        <a:rPr lang="en-US" sz="1600" baseline="0" dirty="0"/>
                        <a:t> </a:t>
                      </a:r>
                      <a:r>
                        <a:rPr lang="en-US" sz="1600" dirty="0" smtClean="0"/>
                        <a:t>Dictionary</a:t>
                      </a:r>
                      <a:endParaRPr lang="en-US" sz="1600" dirty="0">
                        <a:latin typeface="Segoe UI" panose="020B0502040204020203" pitchFamily="34" charset="0"/>
                        <a:cs typeface="Segoe UI" panose="020B0502040204020203" pitchFamily="34" charset="0"/>
                      </a:endParaRPr>
                    </a:p>
                  </a:txBody>
                  <a:tcPr marL="93260" marR="93260" marT="46630" marB="46630"/>
                </a:tc>
                <a:tc hMerge="1">
                  <a:txBody>
                    <a:bodyPr/>
                    <a:lstStyle/>
                    <a:p>
                      <a:pPr algn="ctr"/>
                      <a:endParaRPr lang="en-US" dirty="0"/>
                    </a:p>
                  </a:txBody>
                  <a:tcPr/>
                </a:tc>
                <a:extLst>
                  <a:ext uri="{0D108BD9-81ED-4DB2-BD59-A6C34878D82A}">
                    <a16:rowId xmlns:a16="http://schemas.microsoft.com/office/drawing/2014/main" val="432718947"/>
                  </a:ext>
                </a:extLst>
              </a:tr>
              <a:tr h="341955">
                <a:tc>
                  <a:txBody>
                    <a:bodyPr/>
                    <a:lstStyle/>
                    <a:p>
                      <a:pPr algn="ctr"/>
                      <a:r>
                        <a:rPr lang="en-US" sz="1600" dirty="0" err="1"/>
                        <a:t>ItemId</a:t>
                      </a:r>
                      <a:endParaRPr lang="en-US" sz="1600" dirty="0">
                        <a:solidFill>
                          <a:schemeClr val="bg1"/>
                        </a:solidFill>
                        <a:latin typeface="Segoe UI" panose="020B0502040204020203" pitchFamily="34" charset="0"/>
                        <a:cs typeface="Segoe UI" panose="020B0502040204020203" pitchFamily="34" charset="0"/>
                      </a:endParaRPr>
                    </a:p>
                  </a:txBody>
                  <a:tcPr marL="93260" marR="93260" marT="46630" marB="46630"/>
                </a:tc>
                <a:tc>
                  <a:txBody>
                    <a:bodyPr/>
                    <a:lstStyle/>
                    <a:p>
                      <a:pPr algn="ctr"/>
                      <a:r>
                        <a:rPr lang="en-US" sz="1600" dirty="0" err="1"/>
                        <a:t>ItemInfo</a:t>
                      </a:r>
                      <a:endParaRPr lang="en-US" sz="1600" dirty="0">
                        <a:solidFill>
                          <a:schemeClr val="bg1"/>
                        </a:solidFill>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4142162727"/>
                  </a:ext>
                </a:extLst>
              </a:tr>
              <a:tr h="341955">
                <a:tc>
                  <a:txBody>
                    <a:bodyPr/>
                    <a:lstStyle/>
                    <a:p>
                      <a:pPr algn="ctr"/>
                      <a:r>
                        <a:rPr lang="en-US" sz="1600" dirty="0"/>
                        <a:t>U1/“A”</a:t>
                      </a:r>
                      <a:endParaRPr lang="en-US" sz="1600" b="0" dirty="0">
                        <a:latin typeface="Segoe UI" panose="020B0502040204020203" pitchFamily="34" charset="0"/>
                        <a:cs typeface="Segoe UI" panose="020B0502040204020203" pitchFamily="34" charset="0"/>
                      </a:endParaRPr>
                    </a:p>
                  </a:txBody>
                  <a:tcPr marL="93260" marR="93260" marT="46630" marB="46630"/>
                </a:tc>
                <a:tc>
                  <a:txBody>
                    <a:bodyPr/>
                    <a:lstStyle/>
                    <a:p>
                      <a:pPr algn="l"/>
                      <a:r>
                        <a:rPr lang="en-US" sz="1600" dirty="0"/>
                        <a:t>2016-2-1, Bid[]</a:t>
                      </a:r>
                      <a:endParaRPr lang="en-US" sz="16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3753883703"/>
                  </a:ext>
                </a:extLst>
              </a:tr>
              <a:tr h="341955">
                <a:tc>
                  <a:txBody>
                    <a:bodyPr/>
                    <a:lstStyle/>
                    <a:p>
                      <a:pPr algn="ctr"/>
                      <a:r>
                        <a:rPr lang="en-US" sz="1600" dirty="0"/>
                        <a:t>U1/“B”</a:t>
                      </a:r>
                      <a:endParaRPr lang="en-US" sz="1600" b="0" dirty="0">
                        <a:latin typeface="Segoe UI" panose="020B0502040204020203" pitchFamily="34" charset="0"/>
                        <a:cs typeface="Segoe UI" panose="020B0502040204020203" pitchFamily="34" charset="0"/>
                      </a:endParaRPr>
                    </a:p>
                  </a:txBody>
                  <a:tcPr marL="93260" marR="93260" marT="46630" marB="46630"/>
                </a:tc>
                <a:tc>
                  <a:txBody>
                    <a:bodyPr/>
                    <a:lstStyle/>
                    <a:p>
                      <a:pPr algn="l"/>
                      <a:r>
                        <a:rPr lang="en-US" sz="1600" dirty="0"/>
                        <a:t>2016-2-5, Bid[]</a:t>
                      </a:r>
                      <a:endParaRPr lang="en-US" sz="16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2357621011"/>
                  </a:ext>
                </a:extLst>
              </a:tr>
            </a:tbl>
          </a:graphicData>
        </a:graphic>
      </p:graphicFrame>
      <p:graphicFrame>
        <p:nvGraphicFramePr>
          <p:cNvPr id="9" name="Table 8"/>
          <p:cNvGraphicFramePr>
            <a:graphicFrameLocks noGrp="1"/>
          </p:cNvGraphicFramePr>
          <p:nvPr>
            <p:extLst/>
          </p:nvPr>
        </p:nvGraphicFramePr>
        <p:xfrm>
          <a:off x="9427323" y="4089108"/>
          <a:ext cx="2443173" cy="1367820"/>
        </p:xfrm>
        <a:graphic>
          <a:graphicData uri="http://schemas.openxmlformats.org/drawingml/2006/table">
            <a:tbl>
              <a:tblPr firstRow="1" bandRow="1">
                <a:tableStyleId>{93296810-A885-4BE3-A3E7-6D5BEEA58F35}</a:tableStyleId>
              </a:tblPr>
              <a:tblGrid>
                <a:gridCol w="872892">
                  <a:extLst>
                    <a:ext uri="{9D8B030D-6E8A-4147-A177-3AD203B41FA5}">
                      <a16:colId xmlns:a16="http://schemas.microsoft.com/office/drawing/2014/main" val="1671467533"/>
                    </a:ext>
                  </a:extLst>
                </a:gridCol>
                <a:gridCol w="1570281">
                  <a:extLst>
                    <a:ext uri="{9D8B030D-6E8A-4147-A177-3AD203B41FA5}">
                      <a16:colId xmlns:a16="http://schemas.microsoft.com/office/drawing/2014/main" val="3621229999"/>
                    </a:ext>
                  </a:extLst>
                </a:gridCol>
              </a:tblGrid>
              <a:tr h="341955">
                <a:tc gridSpan="2">
                  <a:txBody>
                    <a:bodyPr/>
                    <a:lstStyle/>
                    <a:p>
                      <a:pPr algn="ctr"/>
                      <a:r>
                        <a:rPr lang="en-US" sz="1600" dirty="0"/>
                        <a:t>U2’s Items </a:t>
                      </a:r>
                      <a:r>
                        <a:rPr lang="en-US" sz="1600" dirty="0" smtClean="0"/>
                        <a:t>Dictionary</a:t>
                      </a:r>
                      <a:endParaRPr lang="en-US" sz="1600" dirty="0">
                        <a:latin typeface="Segoe UI" panose="020B0502040204020203" pitchFamily="34" charset="0"/>
                        <a:cs typeface="Segoe UI" panose="020B0502040204020203" pitchFamily="34" charset="0"/>
                      </a:endParaRPr>
                    </a:p>
                  </a:txBody>
                  <a:tcPr marL="93260" marR="93260" marT="46630" marB="46630"/>
                </a:tc>
                <a:tc hMerge="1">
                  <a:txBody>
                    <a:bodyPr/>
                    <a:lstStyle/>
                    <a:p>
                      <a:pPr algn="ctr"/>
                      <a:endParaRPr lang="en-US" dirty="0"/>
                    </a:p>
                  </a:txBody>
                  <a:tcPr/>
                </a:tc>
                <a:extLst>
                  <a:ext uri="{0D108BD9-81ED-4DB2-BD59-A6C34878D82A}">
                    <a16:rowId xmlns:a16="http://schemas.microsoft.com/office/drawing/2014/main" val="432718947"/>
                  </a:ext>
                </a:extLst>
              </a:tr>
              <a:tr h="341955">
                <a:tc>
                  <a:txBody>
                    <a:bodyPr/>
                    <a:lstStyle/>
                    <a:p>
                      <a:pPr algn="ctr"/>
                      <a:r>
                        <a:rPr lang="en-US" sz="1600" dirty="0" err="1"/>
                        <a:t>ItemId</a:t>
                      </a:r>
                      <a:endParaRPr lang="en-US" sz="1600" dirty="0">
                        <a:solidFill>
                          <a:schemeClr val="bg1"/>
                        </a:solidFill>
                        <a:latin typeface="Segoe UI" panose="020B0502040204020203" pitchFamily="34" charset="0"/>
                        <a:cs typeface="Segoe UI" panose="020B0502040204020203" pitchFamily="34" charset="0"/>
                      </a:endParaRPr>
                    </a:p>
                  </a:txBody>
                  <a:tcPr marL="93260" marR="93260" marT="46630" marB="46630"/>
                </a:tc>
                <a:tc>
                  <a:txBody>
                    <a:bodyPr/>
                    <a:lstStyle/>
                    <a:p>
                      <a:pPr algn="ctr"/>
                      <a:r>
                        <a:rPr lang="en-US" sz="1600" dirty="0" err="1"/>
                        <a:t>ItemInfo</a:t>
                      </a:r>
                      <a:endParaRPr lang="en-US" sz="1600" dirty="0">
                        <a:solidFill>
                          <a:schemeClr val="bg1"/>
                        </a:solidFill>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4142162727"/>
                  </a:ext>
                </a:extLst>
              </a:tr>
              <a:tr h="341955">
                <a:tc>
                  <a:txBody>
                    <a:bodyPr/>
                    <a:lstStyle/>
                    <a:p>
                      <a:pPr algn="ctr"/>
                      <a:r>
                        <a:rPr lang="en-US" sz="1600" dirty="0"/>
                        <a:t>U2/“X”</a:t>
                      </a:r>
                      <a:endParaRPr lang="en-US" sz="1600" b="0" dirty="0">
                        <a:latin typeface="Segoe UI" panose="020B0502040204020203" pitchFamily="34" charset="0"/>
                        <a:cs typeface="Segoe UI" panose="020B0502040204020203" pitchFamily="34" charset="0"/>
                      </a:endParaRPr>
                    </a:p>
                  </a:txBody>
                  <a:tcPr marL="93260" marR="93260" marT="46630" marB="46630"/>
                </a:tc>
                <a:tc>
                  <a:txBody>
                    <a:bodyPr/>
                    <a:lstStyle/>
                    <a:p>
                      <a:pPr algn="ctr"/>
                      <a:r>
                        <a:rPr lang="en-US" sz="1600" dirty="0"/>
                        <a:t>2016-3-3,</a:t>
                      </a:r>
                      <a:r>
                        <a:rPr lang="en-US" sz="1600" baseline="0" dirty="0"/>
                        <a:t> Bid[]</a:t>
                      </a:r>
                      <a:endParaRPr lang="en-US" sz="16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3753883703"/>
                  </a:ext>
                </a:extLst>
              </a:tr>
              <a:tr h="341955">
                <a:tc>
                  <a:txBody>
                    <a:bodyPr/>
                    <a:lstStyle/>
                    <a:p>
                      <a:pPr algn="ctr"/>
                      <a:r>
                        <a:rPr lang="en-US" sz="1600" dirty="0"/>
                        <a:t>U2/”Y”</a:t>
                      </a:r>
                      <a:endParaRPr lang="en-US" sz="1600" b="0" dirty="0">
                        <a:latin typeface="Segoe UI" panose="020B0502040204020203" pitchFamily="34" charset="0"/>
                        <a:cs typeface="Segoe UI" panose="020B0502040204020203" pitchFamily="34" charset="0"/>
                      </a:endParaRPr>
                    </a:p>
                  </a:txBody>
                  <a:tcPr marL="93260" marR="93260" marT="46630" marB="46630"/>
                </a:tc>
                <a:tc>
                  <a:txBody>
                    <a:bodyPr/>
                    <a:lstStyle/>
                    <a:p>
                      <a:pPr algn="ctr"/>
                      <a:r>
                        <a:rPr lang="en-US" sz="1600" dirty="0"/>
                        <a:t>2016-4-9, Bid[]</a:t>
                      </a:r>
                      <a:endParaRPr lang="en-US" sz="1600" dirty="0">
                        <a:latin typeface="Segoe UI" panose="020B0502040204020203" pitchFamily="34" charset="0"/>
                        <a:cs typeface="Segoe UI" panose="020B0502040204020203" pitchFamily="34" charset="0"/>
                      </a:endParaRPr>
                    </a:p>
                  </a:txBody>
                  <a:tcPr marL="93260" marR="93260" marT="46630" marB="46630"/>
                </a:tc>
                <a:extLst>
                  <a:ext uri="{0D108BD9-81ED-4DB2-BD59-A6C34878D82A}">
                    <a16:rowId xmlns:a16="http://schemas.microsoft.com/office/drawing/2014/main" val="80529495"/>
                  </a:ext>
                </a:extLst>
              </a:tr>
            </a:tbl>
          </a:graphicData>
        </a:graphic>
      </p:graphicFrame>
      <p:sp>
        <p:nvSpPr>
          <p:cNvPr id="10" name="Rectangle 9"/>
          <p:cNvSpPr/>
          <p:nvPr/>
        </p:nvSpPr>
        <p:spPr>
          <a:xfrm>
            <a:off x="5075237" y="3619620"/>
            <a:ext cx="1505286" cy="438019"/>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err="1" smtClean="0">
                <a:ln>
                  <a:noFill/>
                </a:ln>
                <a:solidFill>
                  <a:srgbClr val="FFFFFF"/>
                </a:solidFill>
                <a:effectLst/>
                <a:uLnTx/>
                <a:uFillTx/>
                <a:latin typeface="Segoe UI" panose="020B0502040204020203" pitchFamily="34" charset="0"/>
                <a:ea typeface="+mn-ea"/>
                <a:cs typeface="Segoe UI" panose="020B0502040204020203" pitchFamily="34" charset="0"/>
              </a:rPr>
              <a:t>APIGateway</a:t>
            </a:r>
            <a:endPar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Rectangle 10"/>
          <p:cNvSpPr/>
          <p:nvPr/>
        </p:nvSpPr>
        <p:spPr>
          <a:xfrm>
            <a:off x="820119" y="3648354"/>
            <a:ext cx="2898844" cy="3823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err="1" smtClean="0">
                <a:ln>
                  <a:noFill/>
                </a:ln>
                <a:solidFill>
                  <a:srgbClr val="FFFFFF"/>
                </a:solidFill>
                <a:effectLst/>
                <a:uLnTx/>
                <a:uFillTx/>
                <a:latin typeface="Segoe UI" panose="020B0502040204020203" pitchFamily="34" charset="0"/>
                <a:ea typeface="+mn-ea"/>
                <a:cs typeface="Segoe UI" panose="020B0502040204020203" pitchFamily="34" charset="0"/>
              </a:rPr>
              <a:t>CreateUserAsync</a:t>
            </a:r>
            <a:endPar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12" name="Straight Arrow Connector 11"/>
          <p:cNvCxnSpPr>
            <a:stCxn id="11" idx="3"/>
            <a:endCxn id="10" idx="1"/>
          </p:cNvCxnSpPr>
          <p:nvPr/>
        </p:nvCxnSpPr>
        <p:spPr>
          <a:xfrm flipV="1">
            <a:off x="3718963" y="3838630"/>
            <a:ext cx="1356274" cy="878"/>
          </a:xfrm>
          <a:prstGeom prst="straightConnector1">
            <a:avLst/>
          </a:prstGeom>
          <a:ln w="444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3"/>
          </p:cNvCxnSpPr>
          <p:nvPr/>
        </p:nvCxnSpPr>
        <p:spPr>
          <a:xfrm flipV="1">
            <a:off x="6580523" y="3239928"/>
            <a:ext cx="1085514" cy="598702"/>
          </a:xfrm>
          <a:prstGeom prst="straightConnector1">
            <a:avLst/>
          </a:prstGeom>
          <a:ln w="444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392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2" fill="hold" nodeType="clickEffect">
                                  <p:stCondLst>
                                    <p:cond delay="0"/>
                                  </p:stCondLst>
                                  <p:childTnLst>
                                    <p:animEffect transition="out" filter="wipe(right)">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par>
                          <p:cTn id="18" fill="hold">
                            <p:stCondLst>
                              <p:cond delay="500"/>
                            </p:stCondLst>
                            <p:childTnLst>
                              <p:par>
                                <p:cTn id="19" presetID="22" presetClass="exit" presetSubtype="2" fill="hold" nodeType="afterEffect">
                                  <p:stCondLst>
                                    <p:cond delay="0"/>
                                  </p:stCondLst>
                                  <p:childTnLst>
                                    <p:animEffect transition="out" filter="wipe(right)">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Text Placeholder 3"/>
          <p:cNvSpPr>
            <a:spLocks noGrp="1"/>
          </p:cNvSpPr>
          <p:nvPr>
            <p:ph type="body" sz="quarter" idx="12"/>
          </p:nvPr>
        </p:nvSpPr>
        <p:spPr>
          <a:xfrm>
            <a:off x="274638" y="3954463"/>
            <a:ext cx="10363199" cy="1403461"/>
          </a:xfrm>
        </p:spPr>
        <p:txBody>
          <a:bodyPr/>
          <a:lstStyle/>
          <a:p>
            <a:r>
              <a:rPr lang="en-US" sz="4000" dirty="0" smtClean="0"/>
              <a:t>SF Auction</a:t>
            </a:r>
          </a:p>
          <a:p>
            <a:r>
              <a:rPr lang="en-US" sz="4000" dirty="0" smtClean="0"/>
              <a:t>Reliable Collections (</a:t>
            </a:r>
            <a:r>
              <a:rPr lang="en-US" sz="4000" dirty="0" err="1" smtClean="0"/>
              <a:t>stateful</a:t>
            </a:r>
            <a:r>
              <a:rPr lang="en-US" sz="4000" dirty="0" smtClean="0"/>
              <a:t>)</a:t>
            </a:r>
            <a:endParaRPr lang="en-US" sz="4000" dirty="0"/>
          </a:p>
        </p:txBody>
      </p:sp>
    </p:spTree>
    <p:extLst>
      <p:ext uri="{BB962C8B-B14F-4D97-AF65-F5344CB8AC3E}">
        <p14:creationId xmlns:p14="http://schemas.microsoft.com/office/powerpoint/2010/main" val="496990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2125678"/>
            <a:ext cx="10820335" cy="1828786"/>
          </a:xfrm>
        </p:spPr>
        <p:txBody>
          <a:bodyPr/>
          <a:lstStyle/>
          <a:p>
            <a:r>
              <a:rPr lang="en-US" dirty="0" smtClean="0"/>
              <a:t>Azure Service Fabric for Developers</a:t>
            </a:r>
            <a:endParaRPr lang="en-US" dirty="0"/>
          </a:p>
        </p:txBody>
      </p:sp>
      <p:sp>
        <p:nvSpPr>
          <p:cNvPr id="5" name="Text Placeholder 4"/>
          <p:cNvSpPr>
            <a:spLocks noGrp="1"/>
          </p:cNvSpPr>
          <p:nvPr>
            <p:ph type="body" sz="quarter" idx="12"/>
          </p:nvPr>
        </p:nvSpPr>
        <p:spPr>
          <a:xfrm>
            <a:off x="274701" y="3706580"/>
            <a:ext cx="10058337" cy="1828007"/>
          </a:xfrm>
        </p:spPr>
        <p:txBody>
          <a:bodyPr vert="horz" wrap="square" lIns="146304" tIns="109728" rIns="146304" bIns="109728" rtlCol="0" anchor="t">
            <a:noAutofit/>
          </a:bodyPr>
          <a:lstStyle/>
          <a:p>
            <a:r>
              <a:rPr lang="en-US" dirty="0" smtClean="0"/>
              <a:t>Jeffrey Richter</a:t>
            </a:r>
          </a:p>
          <a:p>
            <a:r>
              <a:rPr lang="en-US" dirty="0" smtClean="0"/>
              <a:t>software engineer</a:t>
            </a:r>
          </a:p>
          <a:p>
            <a:endParaRPr lang="en-US" dirty="0" smtClean="0"/>
          </a:p>
          <a:p>
            <a:r>
              <a:rPr lang="en-US" dirty="0" smtClean="0"/>
              <a:t>Mark Fussell</a:t>
            </a:r>
          </a:p>
          <a:p>
            <a:r>
              <a:rPr lang="en-US" dirty="0"/>
              <a:t>p</a:t>
            </a:r>
            <a:r>
              <a:rPr lang="en-US" dirty="0" smtClean="0"/>
              <a:t>rogram manager</a:t>
            </a:r>
            <a:endParaRPr lang="en-US" dirty="0"/>
          </a:p>
        </p:txBody>
      </p:sp>
      <p:sp>
        <p:nvSpPr>
          <p:cNvPr id="6" name="Text Placeholder 5"/>
          <p:cNvSpPr>
            <a:spLocks noGrp="1"/>
          </p:cNvSpPr>
          <p:nvPr>
            <p:ph type="body" sz="quarter" idx="13"/>
          </p:nvPr>
        </p:nvSpPr>
        <p:spPr/>
        <p:txBody>
          <a:bodyPr/>
          <a:lstStyle/>
          <a:p>
            <a:r>
              <a:rPr lang="en-US" dirty="0" smtClean="0"/>
              <a:t>B874</a:t>
            </a:r>
            <a:endParaRPr lang="en-US" dirty="0"/>
          </a:p>
        </p:txBody>
      </p:sp>
    </p:spTree>
    <p:extLst>
      <p:ext uri="{BB962C8B-B14F-4D97-AF65-F5344CB8AC3E}">
        <p14:creationId xmlns:p14="http://schemas.microsoft.com/office/powerpoint/2010/main" val="280952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5" name="Picture 10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3112" y="2146994"/>
            <a:ext cx="1516156" cy="1107436"/>
          </a:xfrm>
          <a:prstGeom prst="rect">
            <a:avLst/>
          </a:prstGeom>
        </p:spPr>
      </p:pic>
      <p:pic>
        <p:nvPicPr>
          <p:cNvPr id="1035" name="Picture 1034"/>
          <p:cNvPicPr>
            <a:picLocks noChangeAspect="1"/>
          </p:cNvPicPr>
          <p:nvPr/>
        </p:nvPicPr>
        <p:blipFill>
          <a:blip r:embed="rId3"/>
          <a:stretch>
            <a:fillRect/>
          </a:stretch>
        </p:blipFill>
        <p:spPr>
          <a:xfrm>
            <a:off x="8644681" y="1053260"/>
            <a:ext cx="1514542" cy="693404"/>
          </a:xfrm>
          <a:prstGeom prst="rect">
            <a:avLst/>
          </a:prstGeom>
        </p:spPr>
      </p:pic>
      <p:pic>
        <p:nvPicPr>
          <p:cNvPr id="1047" name="Picture 1046"/>
          <p:cNvPicPr>
            <a:picLocks noChangeAspect="1"/>
          </p:cNvPicPr>
          <p:nvPr/>
        </p:nvPicPr>
        <p:blipFill>
          <a:blip r:embed="rId4"/>
          <a:stretch>
            <a:fillRect/>
          </a:stretch>
        </p:blipFill>
        <p:spPr>
          <a:xfrm>
            <a:off x="8922228" y="4582384"/>
            <a:ext cx="1658929" cy="564036"/>
          </a:xfrm>
          <a:prstGeom prst="rect">
            <a:avLst/>
          </a:prstGeom>
        </p:spPr>
      </p:pic>
      <p:pic>
        <p:nvPicPr>
          <p:cNvPr id="1039" name="Picture 1038"/>
          <p:cNvPicPr>
            <a:picLocks noChangeAspect="1"/>
          </p:cNvPicPr>
          <p:nvPr/>
        </p:nvPicPr>
        <p:blipFill>
          <a:blip r:embed="rId5"/>
          <a:stretch>
            <a:fillRect/>
          </a:stretch>
        </p:blipFill>
        <p:spPr>
          <a:xfrm>
            <a:off x="4507086" y="3186208"/>
            <a:ext cx="749632" cy="747394"/>
          </a:xfrm>
          <a:prstGeom prst="rect">
            <a:avLst/>
          </a:prstGeom>
        </p:spPr>
      </p:pic>
      <p:pic>
        <p:nvPicPr>
          <p:cNvPr id="1038" name="Picture 1037"/>
          <p:cNvPicPr>
            <a:picLocks noChangeAspect="1"/>
          </p:cNvPicPr>
          <p:nvPr/>
        </p:nvPicPr>
        <p:blipFill>
          <a:blip r:embed="rId6"/>
          <a:stretch>
            <a:fillRect/>
          </a:stretch>
        </p:blipFill>
        <p:spPr>
          <a:xfrm>
            <a:off x="3017367" y="2348136"/>
            <a:ext cx="1719739" cy="410092"/>
          </a:xfrm>
          <a:prstGeom prst="rect">
            <a:avLst/>
          </a:prstGeom>
        </p:spPr>
      </p:pic>
      <p:pic>
        <p:nvPicPr>
          <p:cNvPr id="33" name="Picture 32"/>
          <p:cNvPicPr>
            <a:picLocks noChangeAspect="1"/>
          </p:cNvPicPr>
          <p:nvPr/>
        </p:nvPicPr>
        <p:blipFill>
          <a:blip r:embed="rId7"/>
          <a:stretch>
            <a:fillRect/>
          </a:stretch>
        </p:blipFill>
        <p:spPr>
          <a:xfrm>
            <a:off x="4147881" y="1737154"/>
            <a:ext cx="1471070" cy="441807"/>
          </a:xfrm>
          <a:prstGeom prst="rect">
            <a:avLst/>
          </a:prstGeom>
        </p:spPr>
      </p:pic>
      <p:pic>
        <p:nvPicPr>
          <p:cNvPr id="1033" name="Picture 1032"/>
          <p:cNvPicPr>
            <a:picLocks noChangeAspect="1"/>
          </p:cNvPicPr>
          <p:nvPr/>
        </p:nvPicPr>
        <p:blipFill>
          <a:blip r:embed="rId8"/>
          <a:stretch>
            <a:fillRect/>
          </a:stretch>
        </p:blipFill>
        <p:spPr>
          <a:xfrm>
            <a:off x="292329" y="2105955"/>
            <a:ext cx="1191673" cy="160443"/>
          </a:xfrm>
          <a:prstGeom prst="rect">
            <a:avLst/>
          </a:prstGeom>
        </p:spPr>
      </p:pic>
      <p:pic>
        <p:nvPicPr>
          <p:cNvPr id="1034" name="Picture 1033"/>
          <p:cNvPicPr>
            <a:picLocks noChangeAspect="1"/>
          </p:cNvPicPr>
          <p:nvPr/>
        </p:nvPicPr>
        <p:blipFill>
          <a:blip r:embed="rId9"/>
          <a:stretch>
            <a:fillRect/>
          </a:stretch>
        </p:blipFill>
        <p:spPr>
          <a:xfrm>
            <a:off x="10946538" y="1865562"/>
            <a:ext cx="946600" cy="447879"/>
          </a:xfrm>
          <a:prstGeom prst="rect">
            <a:avLst/>
          </a:prstGeom>
        </p:spPr>
      </p:pic>
      <p:pic>
        <p:nvPicPr>
          <p:cNvPr id="1036" name="Picture 1035"/>
          <p:cNvPicPr>
            <a:picLocks noChangeAspect="1"/>
          </p:cNvPicPr>
          <p:nvPr/>
        </p:nvPicPr>
        <p:blipFill>
          <a:blip r:embed="rId10"/>
          <a:stretch>
            <a:fillRect/>
          </a:stretch>
        </p:blipFill>
        <p:spPr>
          <a:xfrm>
            <a:off x="2774869" y="4125309"/>
            <a:ext cx="1332042" cy="497960"/>
          </a:xfrm>
          <a:prstGeom prst="rect">
            <a:avLst/>
          </a:prstGeom>
        </p:spPr>
      </p:pic>
      <p:pic>
        <p:nvPicPr>
          <p:cNvPr id="1041" name="Picture 1040"/>
          <p:cNvPicPr>
            <a:picLocks noChangeAspect="1"/>
          </p:cNvPicPr>
          <p:nvPr/>
        </p:nvPicPr>
        <p:blipFill>
          <a:blip r:embed="rId11"/>
          <a:stretch>
            <a:fillRect/>
          </a:stretch>
        </p:blipFill>
        <p:spPr>
          <a:xfrm>
            <a:off x="3636902" y="3366916"/>
            <a:ext cx="623339" cy="466382"/>
          </a:xfrm>
          <a:prstGeom prst="rect">
            <a:avLst/>
          </a:prstGeom>
        </p:spPr>
      </p:pic>
      <p:pic>
        <p:nvPicPr>
          <p:cNvPr id="1042" name="Picture 1041"/>
          <p:cNvPicPr>
            <a:picLocks noChangeAspect="1"/>
          </p:cNvPicPr>
          <p:nvPr/>
        </p:nvPicPr>
        <p:blipFill>
          <a:blip r:embed="rId12"/>
          <a:stretch>
            <a:fillRect/>
          </a:stretch>
        </p:blipFill>
        <p:spPr>
          <a:xfrm>
            <a:off x="2521029" y="3030818"/>
            <a:ext cx="1005499" cy="437578"/>
          </a:xfrm>
          <a:prstGeom prst="rect">
            <a:avLst/>
          </a:prstGeom>
        </p:spPr>
      </p:pic>
      <p:pic>
        <p:nvPicPr>
          <p:cNvPr id="1044" name="Picture 1043"/>
          <p:cNvPicPr>
            <a:picLocks noChangeAspect="1"/>
          </p:cNvPicPr>
          <p:nvPr/>
        </p:nvPicPr>
        <p:blipFill>
          <a:blip r:embed="rId13"/>
          <a:stretch>
            <a:fillRect/>
          </a:stretch>
        </p:blipFill>
        <p:spPr>
          <a:xfrm>
            <a:off x="461226" y="2509291"/>
            <a:ext cx="1095272" cy="362464"/>
          </a:xfrm>
          <a:prstGeom prst="rect">
            <a:avLst/>
          </a:prstGeom>
        </p:spPr>
      </p:pic>
      <p:pic>
        <p:nvPicPr>
          <p:cNvPr id="1046" name="Picture 1045"/>
          <p:cNvPicPr>
            <a:picLocks noChangeAspect="1"/>
          </p:cNvPicPr>
          <p:nvPr/>
        </p:nvPicPr>
        <p:blipFill>
          <a:blip r:embed="rId14"/>
          <a:stretch>
            <a:fillRect/>
          </a:stretch>
        </p:blipFill>
        <p:spPr>
          <a:xfrm>
            <a:off x="2646777" y="3785034"/>
            <a:ext cx="753062" cy="332433"/>
          </a:xfrm>
          <a:prstGeom prst="rect">
            <a:avLst/>
          </a:prstGeom>
        </p:spPr>
      </p:pic>
      <p:pic>
        <p:nvPicPr>
          <p:cNvPr id="1048" name="Picture 1047"/>
          <p:cNvPicPr>
            <a:picLocks noChangeAspect="1"/>
          </p:cNvPicPr>
          <p:nvPr/>
        </p:nvPicPr>
        <p:blipFill>
          <a:blip r:embed="rId15"/>
          <a:stretch>
            <a:fillRect/>
          </a:stretch>
        </p:blipFill>
        <p:spPr>
          <a:xfrm>
            <a:off x="10900788" y="3724540"/>
            <a:ext cx="1320424" cy="400769"/>
          </a:xfrm>
          <a:prstGeom prst="rect">
            <a:avLst/>
          </a:prstGeom>
        </p:spPr>
      </p:pic>
      <p:pic>
        <p:nvPicPr>
          <p:cNvPr id="1049" name="Picture 1048"/>
          <p:cNvPicPr>
            <a:picLocks noChangeAspect="1"/>
          </p:cNvPicPr>
          <p:nvPr/>
        </p:nvPicPr>
        <p:blipFill>
          <a:blip r:embed="rId16"/>
          <a:stretch>
            <a:fillRect/>
          </a:stretch>
        </p:blipFill>
        <p:spPr>
          <a:xfrm>
            <a:off x="1236033" y="3689974"/>
            <a:ext cx="1152675" cy="282841"/>
          </a:xfrm>
          <a:prstGeom prst="rect">
            <a:avLst/>
          </a:prstGeom>
        </p:spPr>
      </p:pic>
      <p:pic>
        <p:nvPicPr>
          <p:cNvPr id="1050" name="Picture 1049"/>
          <p:cNvPicPr>
            <a:picLocks noChangeAspect="1"/>
          </p:cNvPicPr>
          <p:nvPr/>
        </p:nvPicPr>
        <p:blipFill>
          <a:blip r:embed="rId17"/>
          <a:stretch>
            <a:fillRect/>
          </a:stretch>
        </p:blipFill>
        <p:spPr>
          <a:xfrm>
            <a:off x="1208468" y="4312232"/>
            <a:ext cx="1191673" cy="397136"/>
          </a:xfrm>
          <a:prstGeom prst="rect">
            <a:avLst/>
          </a:prstGeom>
        </p:spPr>
      </p:pic>
      <p:pic>
        <p:nvPicPr>
          <p:cNvPr id="1051" name="Picture 1050"/>
          <p:cNvPicPr>
            <a:picLocks noChangeAspect="1"/>
          </p:cNvPicPr>
          <p:nvPr/>
        </p:nvPicPr>
        <p:blipFill>
          <a:blip r:embed="rId18"/>
          <a:stretch>
            <a:fillRect/>
          </a:stretch>
        </p:blipFill>
        <p:spPr>
          <a:xfrm>
            <a:off x="2582568" y="4711838"/>
            <a:ext cx="1509547" cy="377387"/>
          </a:xfrm>
          <a:prstGeom prst="rect">
            <a:avLst/>
          </a:prstGeom>
        </p:spPr>
      </p:pic>
      <p:pic>
        <p:nvPicPr>
          <p:cNvPr id="1052" name="Picture 1051"/>
          <p:cNvPicPr>
            <a:picLocks noChangeAspect="1"/>
          </p:cNvPicPr>
          <p:nvPr/>
        </p:nvPicPr>
        <p:blipFill>
          <a:blip r:embed="rId19"/>
          <a:stretch>
            <a:fillRect/>
          </a:stretch>
        </p:blipFill>
        <p:spPr>
          <a:xfrm>
            <a:off x="7564422" y="1032927"/>
            <a:ext cx="1059280" cy="490614"/>
          </a:xfrm>
          <a:prstGeom prst="rect">
            <a:avLst/>
          </a:prstGeom>
        </p:spPr>
      </p:pic>
      <p:pic>
        <p:nvPicPr>
          <p:cNvPr id="1053" name="Picture 1052"/>
          <p:cNvPicPr>
            <a:picLocks noChangeAspect="1"/>
          </p:cNvPicPr>
          <p:nvPr/>
        </p:nvPicPr>
        <p:blipFill>
          <a:blip r:embed="rId20"/>
          <a:stretch>
            <a:fillRect/>
          </a:stretch>
        </p:blipFill>
        <p:spPr>
          <a:xfrm>
            <a:off x="7501800" y="1765414"/>
            <a:ext cx="1512646" cy="212512"/>
          </a:xfrm>
          <a:prstGeom prst="rect">
            <a:avLst/>
          </a:prstGeom>
        </p:spPr>
      </p:pic>
      <p:pic>
        <p:nvPicPr>
          <p:cNvPr id="95" name="Picture 94"/>
          <p:cNvPicPr/>
          <p:nvPr/>
        </p:nvPicPr>
        <p:blipFill rotWithShape="1">
          <a:blip r:embed="rId21"/>
          <a:srcRect t="27025" b="27718"/>
          <a:stretch/>
        </p:blipFill>
        <p:spPr bwMode="auto">
          <a:xfrm>
            <a:off x="4507087" y="2448812"/>
            <a:ext cx="1086029" cy="460529"/>
          </a:xfrm>
          <a:prstGeom prst="rect">
            <a:avLst/>
          </a:prstGeom>
          <a:ln>
            <a:noFill/>
          </a:ln>
          <a:extLst>
            <a:ext uri="{53640926-AAD7-44D8-BBD7-CCE9431645EC}">
              <a14:shadowObscured xmlns:a14="http://schemas.microsoft.com/office/drawing/2010/main"/>
            </a:ext>
          </a:extLst>
        </p:spPr>
      </p:pic>
      <p:pic>
        <p:nvPicPr>
          <p:cNvPr id="96" name="Picture 95"/>
          <p:cNvPicPr>
            <a:picLocks noChangeAspect="1"/>
          </p:cNvPicPr>
          <p:nvPr/>
        </p:nvPicPr>
        <p:blipFill>
          <a:blip r:embed="rId22"/>
          <a:stretch>
            <a:fillRect/>
          </a:stretch>
        </p:blipFill>
        <p:spPr>
          <a:xfrm>
            <a:off x="5928454" y="1698866"/>
            <a:ext cx="1185129" cy="408870"/>
          </a:xfrm>
          <a:prstGeom prst="rect">
            <a:avLst/>
          </a:prstGeom>
        </p:spPr>
      </p:pic>
      <p:pic>
        <p:nvPicPr>
          <p:cNvPr id="97" name="Picture 96"/>
          <p:cNvPicPr>
            <a:picLocks noChangeAspect="1"/>
          </p:cNvPicPr>
          <p:nvPr/>
        </p:nvPicPr>
        <p:blipFill>
          <a:blip r:embed="rId23"/>
          <a:stretch>
            <a:fillRect/>
          </a:stretch>
        </p:blipFill>
        <p:spPr>
          <a:xfrm>
            <a:off x="514042" y="5544213"/>
            <a:ext cx="2006987" cy="641121"/>
          </a:xfrm>
          <a:prstGeom prst="rect">
            <a:avLst/>
          </a:prstGeom>
        </p:spPr>
      </p:pic>
      <p:pic>
        <p:nvPicPr>
          <p:cNvPr id="98" name="Picture 97"/>
          <p:cNvPicPr>
            <a:picLocks noChangeAspect="1"/>
          </p:cNvPicPr>
          <p:nvPr/>
        </p:nvPicPr>
        <p:blipFill>
          <a:blip r:embed="rId24"/>
          <a:stretch>
            <a:fillRect/>
          </a:stretch>
        </p:blipFill>
        <p:spPr>
          <a:xfrm>
            <a:off x="2360208" y="6485336"/>
            <a:ext cx="2081695" cy="235233"/>
          </a:xfrm>
          <a:prstGeom prst="rect">
            <a:avLst/>
          </a:prstGeom>
        </p:spPr>
      </p:pic>
      <p:pic>
        <p:nvPicPr>
          <p:cNvPr id="99" name="Picture 98"/>
          <p:cNvPicPr>
            <a:picLocks noChangeAspect="1"/>
          </p:cNvPicPr>
          <p:nvPr/>
        </p:nvPicPr>
        <p:blipFill>
          <a:blip r:embed="rId25"/>
          <a:stretch>
            <a:fillRect/>
          </a:stretch>
        </p:blipFill>
        <p:spPr>
          <a:xfrm>
            <a:off x="10913369" y="4927780"/>
            <a:ext cx="1248305" cy="226615"/>
          </a:xfrm>
          <a:prstGeom prst="rect">
            <a:avLst/>
          </a:prstGeom>
        </p:spPr>
      </p:pic>
      <p:pic>
        <p:nvPicPr>
          <p:cNvPr id="100" name="Picture 99"/>
          <p:cNvPicPr>
            <a:picLocks noChangeAspect="1"/>
          </p:cNvPicPr>
          <p:nvPr/>
        </p:nvPicPr>
        <p:blipFill>
          <a:blip r:embed="rId26"/>
          <a:stretch>
            <a:fillRect/>
          </a:stretch>
        </p:blipFill>
        <p:spPr>
          <a:xfrm>
            <a:off x="7503023" y="3990369"/>
            <a:ext cx="961688" cy="337873"/>
          </a:xfrm>
          <a:prstGeom prst="rect">
            <a:avLst/>
          </a:prstGeom>
        </p:spPr>
      </p:pic>
      <p:pic>
        <p:nvPicPr>
          <p:cNvPr id="101" name="Picture 100"/>
          <p:cNvPicPr>
            <a:picLocks noChangeAspect="1"/>
          </p:cNvPicPr>
          <p:nvPr/>
        </p:nvPicPr>
        <p:blipFill>
          <a:blip r:embed="rId27"/>
          <a:stretch>
            <a:fillRect/>
          </a:stretch>
        </p:blipFill>
        <p:spPr>
          <a:xfrm>
            <a:off x="9460964" y="1938065"/>
            <a:ext cx="932470" cy="604739"/>
          </a:xfrm>
          <a:prstGeom prst="rect">
            <a:avLst/>
          </a:prstGeom>
        </p:spPr>
      </p:pic>
      <p:pic>
        <p:nvPicPr>
          <p:cNvPr id="102" name="Picture 101"/>
          <p:cNvPicPr>
            <a:picLocks noChangeAspect="1"/>
          </p:cNvPicPr>
          <p:nvPr/>
        </p:nvPicPr>
        <p:blipFill>
          <a:blip r:embed="rId28"/>
          <a:stretch>
            <a:fillRect/>
          </a:stretch>
        </p:blipFill>
        <p:spPr>
          <a:xfrm>
            <a:off x="10188050" y="1204323"/>
            <a:ext cx="737891" cy="427937"/>
          </a:xfrm>
          <a:prstGeom prst="rect">
            <a:avLst/>
          </a:prstGeom>
        </p:spPr>
      </p:pic>
      <p:pic>
        <p:nvPicPr>
          <p:cNvPr id="103" name="Picture 2" descr="Machine generated alternative text:&#10;PENDRICA "/>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438438" y="6433865"/>
            <a:ext cx="1061796" cy="370786"/>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30"/>
          <a:stretch>
            <a:fillRect/>
          </a:stretch>
        </p:blipFill>
        <p:spPr>
          <a:xfrm>
            <a:off x="4407840" y="4299310"/>
            <a:ext cx="918858" cy="306286"/>
          </a:xfrm>
          <a:prstGeom prst="rect">
            <a:avLst/>
          </a:prstGeom>
        </p:spPr>
      </p:pic>
      <p:pic>
        <p:nvPicPr>
          <p:cNvPr id="105" name="Picture 104"/>
          <p:cNvPicPr>
            <a:picLocks noChangeAspect="1"/>
          </p:cNvPicPr>
          <p:nvPr/>
        </p:nvPicPr>
        <p:blipFill>
          <a:blip r:embed="rId31"/>
          <a:stretch>
            <a:fillRect/>
          </a:stretch>
        </p:blipFill>
        <p:spPr>
          <a:xfrm>
            <a:off x="221600" y="6309872"/>
            <a:ext cx="1689810" cy="554257"/>
          </a:xfrm>
          <a:prstGeom prst="rect">
            <a:avLst/>
          </a:prstGeom>
        </p:spPr>
      </p:pic>
      <p:pic>
        <p:nvPicPr>
          <p:cNvPr id="106" name="Picture 105"/>
          <p:cNvPicPr>
            <a:picLocks noChangeAspect="1"/>
          </p:cNvPicPr>
          <p:nvPr/>
        </p:nvPicPr>
        <p:blipFill>
          <a:blip r:embed="rId32"/>
          <a:stretch>
            <a:fillRect/>
          </a:stretch>
        </p:blipFill>
        <p:spPr>
          <a:xfrm>
            <a:off x="2860577" y="5158142"/>
            <a:ext cx="977326" cy="565821"/>
          </a:xfrm>
          <a:prstGeom prst="rect">
            <a:avLst/>
          </a:prstGeom>
        </p:spPr>
      </p:pic>
      <p:pic>
        <p:nvPicPr>
          <p:cNvPr id="107" name="Picture 106"/>
          <p:cNvPicPr>
            <a:picLocks noChangeAspect="1"/>
          </p:cNvPicPr>
          <p:nvPr/>
        </p:nvPicPr>
        <p:blipFill>
          <a:blip r:embed="rId33"/>
          <a:stretch>
            <a:fillRect/>
          </a:stretch>
        </p:blipFill>
        <p:spPr>
          <a:xfrm>
            <a:off x="10987118" y="6491075"/>
            <a:ext cx="1077764" cy="280219"/>
          </a:xfrm>
          <a:prstGeom prst="rect">
            <a:avLst/>
          </a:prstGeom>
        </p:spPr>
      </p:pic>
      <p:pic>
        <p:nvPicPr>
          <p:cNvPr id="108" name="Picture 107"/>
          <p:cNvPicPr>
            <a:picLocks noChangeAspect="1"/>
          </p:cNvPicPr>
          <p:nvPr/>
        </p:nvPicPr>
        <p:blipFill>
          <a:blip r:embed="rId34"/>
          <a:stretch>
            <a:fillRect/>
          </a:stretch>
        </p:blipFill>
        <p:spPr>
          <a:xfrm>
            <a:off x="4778187" y="5502757"/>
            <a:ext cx="963056" cy="190639"/>
          </a:xfrm>
          <a:prstGeom prst="rect">
            <a:avLst/>
          </a:prstGeom>
        </p:spPr>
      </p:pic>
      <p:pic>
        <p:nvPicPr>
          <p:cNvPr id="109" name="Picture 108"/>
          <p:cNvPicPr>
            <a:picLocks noChangeAspect="1"/>
          </p:cNvPicPr>
          <p:nvPr/>
        </p:nvPicPr>
        <p:blipFill>
          <a:blip r:embed="rId35"/>
          <a:stretch>
            <a:fillRect/>
          </a:stretch>
        </p:blipFill>
        <p:spPr>
          <a:xfrm>
            <a:off x="2892056" y="1689912"/>
            <a:ext cx="702292" cy="411402"/>
          </a:xfrm>
          <a:prstGeom prst="rect">
            <a:avLst/>
          </a:prstGeom>
        </p:spPr>
      </p:pic>
      <p:pic>
        <p:nvPicPr>
          <p:cNvPr id="110" name="Picture 109"/>
          <p:cNvPicPr>
            <a:picLocks noChangeAspect="1"/>
          </p:cNvPicPr>
          <p:nvPr/>
        </p:nvPicPr>
        <p:blipFill>
          <a:blip r:embed="rId36"/>
          <a:stretch>
            <a:fillRect/>
          </a:stretch>
        </p:blipFill>
        <p:spPr>
          <a:xfrm>
            <a:off x="10966889" y="5484568"/>
            <a:ext cx="1194785" cy="358435"/>
          </a:xfrm>
          <a:prstGeom prst="rect">
            <a:avLst/>
          </a:prstGeom>
        </p:spPr>
      </p:pic>
      <p:pic>
        <p:nvPicPr>
          <p:cNvPr id="111" name="Picture 110"/>
          <p:cNvPicPr>
            <a:picLocks noChangeAspect="1"/>
          </p:cNvPicPr>
          <p:nvPr/>
        </p:nvPicPr>
        <p:blipFill>
          <a:blip r:embed="rId37"/>
          <a:stretch>
            <a:fillRect/>
          </a:stretch>
        </p:blipFill>
        <p:spPr>
          <a:xfrm>
            <a:off x="11170298" y="4307496"/>
            <a:ext cx="854669" cy="283577"/>
          </a:xfrm>
          <a:prstGeom prst="rect">
            <a:avLst/>
          </a:prstGeom>
        </p:spPr>
      </p:pic>
      <p:pic>
        <p:nvPicPr>
          <p:cNvPr id="113" name="Picture 112"/>
          <p:cNvPicPr>
            <a:picLocks noChangeAspect="1"/>
          </p:cNvPicPr>
          <p:nvPr/>
        </p:nvPicPr>
        <p:blipFill>
          <a:blip r:embed="rId38"/>
          <a:stretch>
            <a:fillRect/>
          </a:stretch>
        </p:blipFill>
        <p:spPr>
          <a:xfrm>
            <a:off x="8906581" y="4037875"/>
            <a:ext cx="1281469" cy="389566"/>
          </a:xfrm>
          <a:prstGeom prst="rect">
            <a:avLst/>
          </a:prstGeom>
        </p:spPr>
      </p:pic>
      <p:pic>
        <p:nvPicPr>
          <p:cNvPr id="114" name="Picture 113"/>
          <p:cNvPicPr>
            <a:picLocks noChangeAspect="1"/>
          </p:cNvPicPr>
          <p:nvPr/>
        </p:nvPicPr>
        <p:blipFill>
          <a:blip r:embed="rId39"/>
          <a:stretch>
            <a:fillRect/>
          </a:stretch>
        </p:blipFill>
        <p:spPr>
          <a:xfrm>
            <a:off x="4479208" y="4997314"/>
            <a:ext cx="1232135" cy="284339"/>
          </a:xfrm>
          <a:prstGeom prst="rect">
            <a:avLst/>
          </a:prstGeom>
        </p:spPr>
      </p:pic>
      <p:pic>
        <p:nvPicPr>
          <p:cNvPr id="115" name="Picture 114"/>
          <p:cNvPicPr>
            <a:picLocks noChangeAspect="1"/>
          </p:cNvPicPr>
          <p:nvPr/>
        </p:nvPicPr>
        <p:blipFill>
          <a:blip r:embed="rId40"/>
          <a:stretch>
            <a:fillRect/>
          </a:stretch>
        </p:blipFill>
        <p:spPr>
          <a:xfrm>
            <a:off x="9194807" y="2832720"/>
            <a:ext cx="1113772" cy="467186"/>
          </a:xfrm>
          <a:prstGeom prst="rect">
            <a:avLst/>
          </a:prstGeom>
        </p:spPr>
      </p:pic>
      <p:pic>
        <p:nvPicPr>
          <p:cNvPr id="116" name="Picture 115"/>
          <p:cNvPicPr>
            <a:picLocks noChangeAspect="1"/>
          </p:cNvPicPr>
          <p:nvPr/>
        </p:nvPicPr>
        <p:blipFill>
          <a:blip r:embed="rId41"/>
          <a:stretch>
            <a:fillRect/>
          </a:stretch>
        </p:blipFill>
        <p:spPr>
          <a:xfrm>
            <a:off x="5980971" y="5074043"/>
            <a:ext cx="967201" cy="663669"/>
          </a:xfrm>
          <a:prstGeom prst="rect">
            <a:avLst/>
          </a:prstGeom>
        </p:spPr>
      </p:pic>
      <p:pic>
        <p:nvPicPr>
          <p:cNvPr id="1054" name="Picture 1053"/>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9497217" y="453788"/>
            <a:ext cx="819405" cy="380782"/>
          </a:xfrm>
          <a:prstGeom prst="rect">
            <a:avLst/>
          </a:prstGeom>
        </p:spPr>
      </p:pic>
      <p:pic>
        <p:nvPicPr>
          <p:cNvPr id="64" name="Picture 63"/>
          <p:cNvPicPr>
            <a:picLocks noChangeAspect="1"/>
          </p:cNvPicPr>
          <p:nvPr/>
        </p:nvPicPr>
        <p:blipFill>
          <a:blip r:embed="rId43"/>
          <a:stretch>
            <a:fillRect/>
          </a:stretch>
        </p:blipFill>
        <p:spPr>
          <a:xfrm>
            <a:off x="6109314" y="6540150"/>
            <a:ext cx="1572848" cy="164399"/>
          </a:xfrm>
          <a:prstGeom prst="rect">
            <a:avLst/>
          </a:prstGeom>
        </p:spPr>
      </p:pic>
      <p:pic>
        <p:nvPicPr>
          <p:cNvPr id="65" name="Picture 64"/>
          <p:cNvPicPr>
            <a:picLocks noChangeAspect="1"/>
          </p:cNvPicPr>
          <p:nvPr/>
        </p:nvPicPr>
        <p:blipFill>
          <a:blip r:embed="rId44"/>
          <a:stretch>
            <a:fillRect/>
          </a:stretch>
        </p:blipFill>
        <p:spPr>
          <a:xfrm>
            <a:off x="7429873" y="5106918"/>
            <a:ext cx="1107987" cy="513322"/>
          </a:xfrm>
          <a:prstGeom prst="rect">
            <a:avLst/>
          </a:prstGeom>
        </p:spPr>
      </p:pic>
      <p:pic>
        <p:nvPicPr>
          <p:cNvPr id="66" name="Picture 65"/>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7954978" y="6450109"/>
            <a:ext cx="1247867" cy="312099"/>
          </a:xfrm>
          <a:prstGeom prst="rect">
            <a:avLst/>
          </a:prstGeom>
        </p:spPr>
      </p:pic>
      <p:pic>
        <p:nvPicPr>
          <p:cNvPr id="67" name="Picture 66"/>
          <p:cNvPicPr>
            <a:picLocks noChangeAspect="1"/>
          </p:cNvPicPr>
          <p:nvPr/>
        </p:nvPicPr>
        <p:blipFill>
          <a:blip r:embed="rId46"/>
          <a:stretch>
            <a:fillRect/>
          </a:stretch>
        </p:blipFill>
        <p:spPr>
          <a:xfrm>
            <a:off x="7251848" y="5916601"/>
            <a:ext cx="860626" cy="300700"/>
          </a:xfrm>
          <a:prstGeom prst="rect">
            <a:avLst/>
          </a:prstGeom>
        </p:spPr>
      </p:pic>
      <p:pic>
        <p:nvPicPr>
          <p:cNvPr id="55" name="Picture 54"/>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5546542" y="3043881"/>
            <a:ext cx="1240340" cy="1240340"/>
          </a:xfrm>
          <a:prstGeom prst="rect">
            <a:avLst/>
          </a:prstGeom>
        </p:spPr>
      </p:pic>
      <p:pic>
        <p:nvPicPr>
          <p:cNvPr id="57" name="Picture 56"/>
          <p:cNvPicPr>
            <a:picLocks noChangeAspect="1"/>
          </p:cNvPicPr>
          <p:nvPr/>
        </p:nvPicPr>
        <p:blipFill>
          <a:blip r:embed="rId48"/>
          <a:stretch>
            <a:fillRect/>
          </a:stretch>
        </p:blipFill>
        <p:spPr>
          <a:xfrm>
            <a:off x="151772" y="1433225"/>
            <a:ext cx="1973562" cy="448745"/>
          </a:xfrm>
          <a:prstGeom prst="rect">
            <a:avLst/>
          </a:prstGeom>
        </p:spPr>
      </p:pic>
      <p:pic>
        <p:nvPicPr>
          <p:cNvPr id="58" name="Picture 57"/>
          <p:cNvPicPr>
            <a:picLocks noChangeAspect="1"/>
          </p:cNvPicPr>
          <p:nvPr/>
        </p:nvPicPr>
        <p:blipFill>
          <a:blip r:embed="rId49"/>
          <a:stretch>
            <a:fillRect/>
          </a:stretch>
        </p:blipFill>
        <p:spPr>
          <a:xfrm>
            <a:off x="1684339" y="2096792"/>
            <a:ext cx="989596" cy="511909"/>
          </a:xfrm>
          <a:prstGeom prst="rect">
            <a:avLst/>
          </a:prstGeom>
        </p:spPr>
      </p:pic>
      <p:pic>
        <p:nvPicPr>
          <p:cNvPr id="59" name="Picture 58"/>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586293" y="3095739"/>
            <a:ext cx="1561251" cy="341278"/>
          </a:xfrm>
          <a:prstGeom prst="rect">
            <a:avLst/>
          </a:prstGeom>
        </p:spPr>
      </p:pic>
      <p:pic>
        <p:nvPicPr>
          <p:cNvPr id="60" name="Picture 59"/>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4674251" y="5764207"/>
            <a:ext cx="1037092" cy="1037092"/>
          </a:xfrm>
          <a:prstGeom prst="rect">
            <a:avLst/>
          </a:prstGeom>
        </p:spPr>
      </p:pic>
      <p:pic>
        <p:nvPicPr>
          <p:cNvPr id="61" name="Picture 60"/>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7076590" y="4461759"/>
            <a:ext cx="1705650" cy="612284"/>
          </a:xfrm>
          <a:prstGeom prst="rect">
            <a:avLst/>
          </a:prstGeom>
        </p:spPr>
      </p:pic>
      <p:pic>
        <p:nvPicPr>
          <p:cNvPr id="62" name="Picture 61"/>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171446" y="4650458"/>
            <a:ext cx="2074044" cy="577907"/>
          </a:xfrm>
          <a:prstGeom prst="rect">
            <a:avLst/>
          </a:prstGeom>
        </p:spPr>
      </p:pic>
      <p:pic>
        <p:nvPicPr>
          <p:cNvPr id="63" name="Picture 62"/>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11607507" y="125781"/>
            <a:ext cx="637346" cy="807645"/>
          </a:xfrm>
          <a:prstGeom prst="rect">
            <a:avLst/>
          </a:prstGeom>
        </p:spPr>
      </p:pic>
      <p:pic>
        <p:nvPicPr>
          <p:cNvPr id="69" name="Picture 6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10606168" y="6052555"/>
            <a:ext cx="1723125" cy="241238"/>
          </a:xfrm>
          <a:prstGeom prst="rect">
            <a:avLst/>
          </a:prstGeom>
        </p:spPr>
      </p:pic>
      <p:pic>
        <p:nvPicPr>
          <p:cNvPr id="70" name="Picture 69"/>
          <p:cNvPicPr>
            <a:picLocks noChangeAspect="1"/>
          </p:cNvPicPr>
          <p:nvPr/>
        </p:nvPicPr>
        <p:blipFill>
          <a:blip r:embed="rId56"/>
          <a:stretch>
            <a:fillRect/>
          </a:stretch>
        </p:blipFill>
        <p:spPr>
          <a:xfrm>
            <a:off x="4147881" y="682607"/>
            <a:ext cx="1637957" cy="744056"/>
          </a:xfrm>
          <a:prstGeom prst="rect">
            <a:avLst/>
          </a:prstGeom>
        </p:spPr>
      </p:pic>
      <p:pic>
        <p:nvPicPr>
          <p:cNvPr id="71" name="Picture 70"/>
          <p:cNvPicPr>
            <a:picLocks noChangeAspect="1"/>
          </p:cNvPicPr>
          <p:nvPr/>
        </p:nvPicPr>
        <p:blipFill>
          <a:blip r:embed="rId57"/>
          <a:stretch>
            <a:fillRect/>
          </a:stretch>
        </p:blipFill>
        <p:spPr>
          <a:xfrm>
            <a:off x="10900787" y="2459728"/>
            <a:ext cx="1310689" cy="372529"/>
          </a:xfrm>
          <a:prstGeom prst="rect">
            <a:avLst/>
          </a:prstGeom>
        </p:spPr>
      </p:pic>
      <p:pic>
        <p:nvPicPr>
          <p:cNvPr id="72" name="Picture 71"/>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5952137" y="651462"/>
            <a:ext cx="1338378" cy="789643"/>
          </a:xfrm>
          <a:prstGeom prst="rect">
            <a:avLst/>
          </a:prstGeom>
        </p:spPr>
      </p:pic>
      <p:pic>
        <p:nvPicPr>
          <p:cNvPr id="73" name="Picture 72"/>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7632700" y="2641626"/>
            <a:ext cx="854745" cy="346706"/>
          </a:xfrm>
          <a:prstGeom prst="rect">
            <a:avLst/>
          </a:prstGeom>
        </p:spPr>
      </p:pic>
      <p:pic>
        <p:nvPicPr>
          <p:cNvPr id="74" name="Picture 73"/>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2628489" y="5811223"/>
            <a:ext cx="1771533" cy="394799"/>
          </a:xfrm>
          <a:prstGeom prst="rect">
            <a:avLst/>
          </a:prstGeom>
        </p:spPr>
      </p:pic>
      <p:pic>
        <p:nvPicPr>
          <p:cNvPr id="75" name="Picture 74"/>
          <p:cNvPicPr>
            <a:picLocks noChangeAspect="1"/>
          </p:cNvPicPr>
          <p:nvPr/>
        </p:nvPicPr>
        <p:blipFill rotWithShape="1">
          <a:blip r:embed="rId61" cstate="print">
            <a:extLst>
              <a:ext uri="{BEBA8EAE-BF5A-486C-A8C5-ECC9F3942E4B}">
                <a14:imgProps xmlns:a14="http://schemas.microsoft.com/office/drawing/2010/main">
                  <a14:imgLayer r:embed="rId62">
                    <a14:imgEffect>
                      <a14:sharpenSoften amount="50000"/>
                    </a14:imgEffect>
                  </a14:imgLayer>
                </a14:imgProps>
              </a:ext>
              <a:ext uri="{28A0092B-C50C-407E-A947-70E740481C1C}">
                <a14:useLocalDpi xmlns:a14="http://schemas.microsoft.com/office/drawing/2010/main" val="0"/>
              </a:ext>
            </a:extLst>
          </a:blip>
          <a:srcRect l="17317" t="16011" r="17318" b="22546"/>
          <a:stretch/>
        </p:blipFill>
        <p:spPr>
          <a:xfrm>
            <a:off x="10515155" y="98149"/>
            <a:ext cx="933194" cy="877202"/>
          </a:xfrm>
          <a:prstGeom prst="rect">
            <a:avLst/>
          </a:prstGeom>
        </p:spPr>
      </p:pic>
      <p:pic>
        <p:nvPicPr>
          <p:cNvPr id="76" name="Picture 75"/>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5927878" y="5995472"/>
            <a:ext cx="1024149" cy="256562"/>
          </a:xfrm>
          <a:prstGeom prst="rect">
            <a:avLst/>
          </a:prstGeom>
        </p:spPr>
      </p:pic>
      <p:pic>
        <p:nvPicPr>
          <p:cNvPr id="77" name="Picture 76"/>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11031178" y="1151647"/>
            <a:ext cx="1012687" cy="484971"/>
          </a:xfrm>
          <a:prstGeom prst="rect">
            <a:avLst/>
          </a:prstGeom>
        </p:spPr>
      </p:pic>
      <p:pic>
        <p:nvPicPr>
          <p:cNvPr id="78" name="Picture 77"/>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5552618" y="4272287"/>
            <a:ext cx="1523972" cy="666618"/>
          </a:xfrm>
          <a:prstGeom prst="rect">
            <a:avLst/>
          </a:prstGeom>
        </p:spPr>
      </p:pic>
      <p:pic>
        <p:nvPicPr>
          <p:cNvPr id="79" name="Picture 78"/>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7682161" y="2238769"/>
            <a:ext cx="1174644" cy="266021"/>
          </a:xfrm>
          <a:prstGeom prst="rect">
            <a:avLst/>
          </a:prstGeom>
        </p:spPr>
      </p:pic>
      <p:pic>
        <p:nvPicPr>
          <p:cNvPr id="80" name="Picture 79"/>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7456814" y="423758"/>
            <a:ext cx="1669188" cy="456619"/>
          </a:xfrm>
          <a:prstGeom prst="rect">
            <a:avLst/>
          </a:prstGeom>
        </p:spPr>
      </p:pic>
      <p:pic>
        <p:nvPicPr>
          <p:cNvPr id="81" name="Picture 80"/>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8357311" y="5804947"/>
            <a:ext cx="574743" cy="494780"/>
          </a:xfrm>
          <a:prstGeom prst="rect">
            <a:avLst/>
          </a:prstGeom>
        </p:spPr>
      </p:pic>
      <p:pic>
        <p:nvPicPr>
          <p:cNvPr id="82" name="Picture 8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194807" y="3441815"/>
            <a:ext cx="1412219" cy="496359"/>
          </a:xfrm>
          <a:prstGeom prst="rect">
            <a:avLst/>
          </a:prstGeom>
        </p:spPr>
      </p:pic>
      <p:pic>
        <p:nvPicPr>
          <p:cNvPr id="83" name="Picture 82"/>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8906582" y="5333359"/>
            <a:ext cx="1586043" cy="125572"/>
          </a:xfrm>
          <a:prstGeom prst="rect">
            <a:avLst/>
          </a:prstGeom>
        </p:spPr>
      </p:pic>
      <p:pic>
        <p:nvPicPr>
          <p:cNvPr id="84" name="Picture 83"/>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10717635" y="3054322"/>
            <a:ext cx="1500190" cy="408401"/>
          </a:xfrm>
          <a:prstGeom prst="rect">
            <a:avLst/>
          </a:prstGeom>
        </p:spPr>
      </p:pic>
      <p:pic>
        <p:nvPicPr>
          <p:cNvPr id="3" name="Picture 2"/>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2298301" y="837501"/>
            <a:ext cx="1757640" cy="478476"/>
          </a:xfrm>
          <a:prstGeom prst="rect">
            <a:avLst/>
          </a:prstGeom>
        </p:spPr>
      </p:pic>
      <p:pic>
        <p:nvPicPr>
          <p:cNvPr id="85" name="Picture 84"/>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170144" y="3670443"/>
            <a:ext cx="927289" cy="680012"/>
          </a:xfrm>
          <a:prstGeom prst="rect">
            <a:avLst/>
          </a:prstGeom>
        </p:spPr>
      </p:pic>
      <p:pic>
        <p:nvPicPr>
          <p:cNvPr id="87" name="Picture 86"/>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7087810" y="3237278"/>
            <a:ext cx="1467485" cy="464076"/>
          </a:xfrm>
          <a:prstGeom prst="rect">
            <a:avLst/>
          </a:prstGeom>
        </p:spPr>
      </p:pic>
      <p:pic>
        <p:nvPicPr>
          <p:cNvPr id="88" name="Picture 87"/>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9096417" y="5583291"/>
            <a:ext cx="1418738" cy="709970"/>
          </a:xfrm>
          <a:prstGeom prst="rect">
            <a:avLst/>
          </a:prstGeom>
        </p:spPr>
      </p:pic>
      <p:pic>
        <p:nvPicPr>
          <p:cNvPr id="89" name="Picture 88"/>
          <p:cNvPicPr>
            <a:picLocks noChangeAspect="1"/>
          </p:cNvPicPr>
          <p:nvPr/>
        </p:nvPicPr>
        <p:blipFill rotWithShape="1">
          <a:blip r:embed="rId76"/>
          <a:srcRect b="9135"/>
          <a:stretch/>
        </p:blipFill>
        <p:spPr>
          <a:xfrm>
            <a:off x="396339" y="664102"/>
            <a:ext cx="1453874" cy="660533"/>
          </a:xfrm>
          <a:prstGeom prst="rect">
            <a:avLst/>
          </a:prstGeom>
        </p:spPr>
      </p:pic>
    </p:spTree>
    <p:extLst>
      <p:ext uri="{BB962C8B-B14F-4D97-AF65-F5344CB8AC3E}">
        <p14:creationId xmlns:p14="http://schemas.microsoft.com/office/powerpoint/2010/main" val="113419867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p:cNvPicPr>
            <a:picLocks noChangeAspect="1"/>
          </p:cNvPicPr>
          <p:nvPr/>
        </p:nvPicPr>
        <p:blipFill>
          <a:blip r:embed="rId3"/>
          <a:stretch>
            <a:fillRect/>
          </a:stretch>
        </p:blipFill>
        <p:spPr>
          <a:xfrm>
            <a:off x="6179472" y="2817495"/>
            <a:ext cx="2784151" cy="1566085"/>
          </a:xfrm>
          <a:prstGeom prst="rect">
            <a:avLst/>
          </a:prstGeom>
        </p:spPr>
      </p:pic>
      <p:pic>
        <p:nvPicPr>
          <p:cNvPr id="1026" name="Picture 2" descr="Machine generated alternative text:&#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910" y="623584"/>
            <a:ext cx="2406145" cy="119580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p:cNvPicPr>
            <a:picLocks noChangeAspect="1"/>
          </p:cNvPicPr>
          <p:nvPr/>
        </p:nvPicPr>
        <p:blipFill>
          <a:blip r:embed="rId5"/>
          <a:stretch>
            <a:fillRect/>
          </a:stretch>
        </p:blipFill>
        <p:spPr>
          <a:xfrm>
            <a:off x="6625309" y="2116503"/>
            <a:ext cx="2193516" cy="737201"/>
          </a:xfrm>
          <a:prstGeom prst="rect">
            <a:avLst/>
          </a:prstGeom>
        </p:spPr>
      </p:pic>
      <p:pic>
        <p:nvPicPr>
          <p:cNvPr id="59" name="Picture 58"/>
          <p:cNvPicPr>
            <a:picLocks noChangeAspect="1"/>
          </p:cNvPicPr>
          <p:nvPr/>
        </p:nvPicPr>
        <p:blipFill>
          <a:blip r:embed="rId6"/>
          <a:stretch>
            <a:fillRect/>
          </a:stretch>
        </p:blipFill>
        <p:spPr>
          <a:xfrm>
            <a:off x="3076938" y="977777"/>
            <a:ext cx="2547955" cy="767876"/>
          </a:xfrm>
          <a:prstGeom prst="rect">
            <a:avLst/>
          </a:prstGeom>
        </p:spPr>
      </p:pic>
      <p:pic>
        <p:nvPicPr>
          <p:cNvPr id="61" name="Picture 60"/>
          <p:cNvPicPr>
            <a:picLocks noChangeAspect="1"/>
          </p:cNvPicPr>
          <p:nvPr/>
        </p:nvPicPr>
        <p:blipFill>
          <a:blip r:embed="rId7"/>
          <a:stretch>
            <a:fillRect/>
          </a:stretch>
        </p:blipFill>
        <p:spPr>
          <a:xfrm>
            <a:off x="9369473" y="2383028"/>
            <a:ext cx="2280459" cy="1598339"/>
          </a:xfrm>
          <a:prstGeom prst="rect">
            <a:avLst/>
          </a:prstGeom>
        </p:spPr>
      </p:pic>
      <p:pic>
        <p:nvPicPr>
          <p:cNvPr id="63" name="Picture 62"/>
          <p:cNvPicPr>
            <a:picLocks noChangeAspect="1"/>
          </p:cNvPicPr>
          <p:nvPr/>
        </p:nvPicPr>
        <p:blipFill>
          <a:blip r:embed="rId8"/>
          <a:stretch>
            <a:fillRect/>
          </a:stretch>
        </p:blipFill>
        <p:spPr>
          <a:xfrm>
            <a:off x="469871" y="2295339"/>
            <a:ext cx="1966512" cy="868022"/>
          </a:xfrm>
          <a:prstGeom prst="rect">
            <a:avLst/>
          </a:prstGeom>
        </p:spPr>
      </p:pic>
      <p:pic>
        <p:nvPicPr>
          <p:cNvPr id="1024" name="Picture 1023"/>
          <p:cNvPicPr>
            <a:picLocks noChangeAspect="1"/>
          </p:cNvPicPr>
          <p:nvPr/>
        </p:nvPicPr>
        <p:blipFill>
          <a:blip r:embed="rId9"/>
          <a:stretch>
            <a:fillRect/>
          </a:stretch>
        </p:blipFill>
        <p:spPr>
          <a:xfrm>
            <a:off x="7014321" y="4271024"/>
            <a:ext cx="1698760" cy="749985"/>
          </a:xfrm>
          <a:prstGeom prst="rect">
            <a:avLst/>
          </a:prstGeom>
        </p:spPr>
      </p:pic>
      <p:pic>
        <p:nvPicPr>
          <p:cNvPr id="1025" name="Picture 1024"/>
          <p:cNvPicPr>
            <a:picLocks noChangeAspect="1"/>
          </p:cNvPicPr>
          <p:nvPr/>
        </p:nvPicPr>
        <p:blipFill>
          <a:blip r:embed="rId10"/>
          <a:stretch>
            <a:fillRect/>
          </a:stretch>
        </p:blipFill>
        <p:spPr>
          <a:xfrm>
            <a:off x="532180" y="3458385"/>
            <a:ext cx="1725406" cy="990368"/>
          </a:xfrm>
          <a:prstGeom prst="rect">
            <a:avLst/>
          </a:prstGeom>
        </p:spPr>
      </p:pic>
      <p:pic>
        <p:nvPicPr>
          <p:cNvPr id="1029" name="Picture 1028"/>
          <p:cNvPicPr>
            <a:picLocks noChangeAspect="1"/>
          </p:cNvPicPr>
          <p:nvPr/>
        </p:nvPicPr>
        <p:blipFill>
          <a:blip r:embed="rId11"/>
          <a:stretch>
            <a:fillRect/>
          </a:stretch>
        </p:blipFill>
        <p:spPr>
          <a:xfrm>
            <a:off x="3373682" y="3387600"/>
            <a:ext cx="2397873" cy="905198"/>
          </a:xfrm>
          <a:prstGeom prst="rect">
            <a:avLst/>
          </a:prstGeom>
        </p:spPr>
      </p:pic>
      <p:pic>
        <p:nvPicPr>
          <p:cNvPr id="1030" name="Picture 1029"/>
          <p:cNvPicPr>
            <a:picLocks noChangeAspect="1"/>
          </p:cNvPicPr>
          <p:nvPr/>
        </p:nvPicPr>
        <p:blipFill>
          <a:blip r:embed="rId12"/>
          <a:stretch>
            <a:fillRect/>
          </a:stretch>
        </p:blipFill>
        <p:spPr>
          <a:xfrm>
            <a:off x="463915" y="6144599"/>
            <a:ext cx="2185140" cy="375160"/>
          </a:xfrm>
          <a:prstGeom prst="rect">
            <a:avLst/>
          </a:prstGeom>
        </p:spPr>
      </p:pic>
      <p:pic>
        <p:nvPicPr>
          <p:cNvPr id="68" name="Picture 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52776" y="878685"/>
            <a:ext cx="3037543" cy="752969"/>
          </a:xfrm>
          <a:prstGeom prst="rect">
            <a:avLst/>
          </a:prstGeom>
        </p:spPr>
      </p:pic>
      <p:pic>
        <p:nvPicPr>
          <p:cNvPr id="69" name="Picture 68"/>
          <p:cNvPicPr>
            <a:picLocks noChangeAspect="1"/>
          </p:cNvPicPr>
          <p:nvPr/>
        </p:nvPicPr>
        <p:blipFill>
          <a:blip r:embed="rId14"/>
          <a:stretch>
            <a:fillRect/>
          </a:stretch>
        </p:blipFill>
        <p:spPr>
          <a:xfrm>
            <a:off x="9653671" y="5667967"/>
            <a:ext cx="2347248" cy="602220"/>
          </a:xfrm>
          <a:prstGeom prst="rect">
            <a:avLst/>
          </a:prstGeom>
        </p:spPr>
      </p:pic>
      <p:graphicFrame>
        <p:nvGraphicFramePr>
          <p:cNvPr id="20" name="Object 19"/>
          <p:cNvGraphicFramePr>
            <a:graphicFrameLocks noChangeAspect="1"/>
          </p:cNvGraphicFramePr>
          <p:nvPr>
            <p:extLst/>
          </p:nvPr>
        </p:nvGraphicFramePr>
        <p:xfrm>
          <a:off x="9517403" y="214432"/>
          <a:ext cx="2452589" cy="2452589"/>
        </p:xfrm>
        <a:graphic>
          <a:graphicData uri="http://schemas.openxmlformats.org/presentationml/2006/ole">
            <mc:AlternateContent xmlns:mc="http://schemas.openxmlformats.org/markup-compatibility/2006">
              <mc:Choice xmlns:v="urn:schemas-microsoft-com:vml" Requires="v">
                <p:oleObj spid="_x0000_s1028" name="Image" r:id="rId15" imgW="6768000" imgH="6768000" progId="Photoshop.Image.12">
                  <p:embed/>
                </p:oleObj>
              </mc:Choice>
              <mc:Fallback>
                <p:oleObj name="Image" r:id="rId15" imgW="6768000" imgH="6768000" progId="Photoshop.Image.12">
                  <p:embed/>
                  <p:pic>
                    <p:nvPicPr>
                      <p:cNvPr id="20" name="Object 19"/>
                      <p:cNvPicPr/>
                      <p:nvPr/>
                    </p:nvPicPr>
                    <p:blipFill>
                      <a:blip r:embed="rId16"/>
                      <a:stretch>
                        <a:fillRect/>
                      </a:stretch>
                    </p:blipFill>
                    <p:spPr>
                      <a:xfrm>
                        <a:off x="9517403" y="214432"/>
                        <a:ext cx="2452589" cy="2452589"/>
                      </a:xfrm>
                      <a:prstGeom prst="rect">
                        <a:avLst/>
                      </a:prstGeom>
                    </p:spPr>
                  </p:pic>
                </p:oleObj>
              </mc:Fallback>
            </mc:AlternateContent>
          </a:graphicData>
        </a:graphic>
      </p:graphicFrame>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10935" y="4651913"/>
            <a:ext cx="2153727" cy="1041864"/>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23874" y="2150229"/>
            <a:ext cx="2677006" cy="847455"/>
          </a:xfrm>
          <a:prstGeom prst="rect">
            <a:avLst/>
          </a:prstGeom>
        </p:spPr>
      </p:pic>
      <p:pic>
        <p:nvPicPr>
          <p:cNvPr id="23" name="Picture 103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9919706" y="4067421"/>
            <a:ext cx="1815179" cy="861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200180" y="4929325"/>
            <a:ext cx="3178624" cy="1590434"/>
          </a:xfrm>
          <a:prstGeom prst="rect">
            <a:avLst/>
          </a:prstGeom>
        </p:spPr>
      </p:pic>
      <p:pic>
        <p:nvPicPr>
          <p:cNvPr id="6" name="Picture 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835297" y="5489777"/>
            <a:ext cx="2239778" cy="946307"/>
          </a:xfrm>
          <a:prstGeom prst="rect">
            <a:avLst/>
          </a:prstGeom>
        </p:spPr>
      </p:pic>
      <p:sp>
        <p:nvSpPr>
          <p:cNvPr id="2" name="Text Placeholder 1"/>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4935868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5158" y="442856"/>
            <a:ext cx="2581279" cy="1146750"/>
          </a:xfrm>
          <a:prstGeom prst="rect">
            <a:avLst/>
          </a:prstGeom>
        </p:spPr>
      </p:pic>
      <p:sp>
        <p:nvSpPr>
          <p:cNvPr id="5" name="Text Placeholder 3"/>
          <p:cNvSpPr txBox="1">
            <a:spLocks/>
          </p:cNvSpPr>
          <p:nvPr/>
        </p:nvSpPr>
        <p:spPr>
          <a:xfrm>
            <a:off x="520146" y="3421062"/>
            <a:ext cx="11914240" cy="301005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Ben Adams</a:t>
            </a:r>
          </a:p>
          <a:p>
            <a:pPr marL="0" marR="0" lvl="0" indent="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CTO</a:t>
            </a:r>
          </a:p>
          <a:p>
            <a:pPr marL="0" marR="0" lvl="0" indent="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endParaRPr kumimoji="0" lang="en-US" sz="36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endParaRPr>
          </a:p>
          <a:p>
            <a:pPr marL="0" marR="0" lvl="0" indent="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36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Independent games studio specializing in massively multiplayer games</a:t>
            </a:r>
          </a:p>
        </p:txBody>
      </p:sp>
      <p:sp>
        <p:nvSpPr>
          <p:cNvPr id="2" name="TextBox 1"/>
          <p:cNvSpPr txBox="1"/>
          <p:nvPr/>
        </p:nvSpPr>
        <p:spPr>
          <a:xfrm>
            <a:off x="520146" y="1889547"/>
            <a:ext cx="11554356" cy="12095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6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Age of Ascent &amp; Service Fabric</a:t>
            </a:r>
          </a:p>
        </p:txBody>
      </p:sp>
      <p:pic>
        <p:nvPicPr>
          <p:cNvPr id="6" name="Picture 5"/>
          <p:cNvPicPr>
            <a:picLocks noChangeAspect="1"/>
          </p:cNvPicPr>
          <p:nvPr/>
        </p:nvPicPr>
        <p:blipFill>
          <a:blip r:embed="rId3"/>
          <a:stretch>
            <a:fillRect/>
          </a:stretch>
        </p:blipFill>
        <p:spPr>
          <a:xfrm>
            <a:off x="9266238" y="308428"/>
            <a:ext cx="2808264" cy="1500747"/>
          </a:xfrm>
          <a:prstGeom prst="rect">
            <a:avLst/>
          </a:prstGeom>
        </p:spPr>
      </p:pic>
    </p:spTree>
    <p:extLst>
      <p:ext uri="{BB962C8B-B14F-4D97-AF65-F5344CB8AC3E}">
        <p14:creationId xmlns:p14="http://schemas.microsoft.com/office/powerpoint/2010/main" val="158646365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7" y="373062"/>
            <a:ext cx="5486399" cy="1514261"/>
          </a:xfrm>
        </p:spPr>
        <p:txBody>
          <a:bodyPr/>
          <a:lstStyle/>
          <a:p>
            <a:r>
              <a:rPr lang="en-US" sz="4800" dirty="0"/>
              <a:t>Ultra Massively Multiplayer Game</a:t>
            </a:r>
          </a:p>
        </p:txBody>
      </p:sp>
      <p:pic>
        <p:nvPicPr>
          <p:cNvPr id="3" name="Picture Placeholder 2"/>
          <p:cNvPicPr>
            <a:picLocks noGrp="1" noChangeAspect="1"/>
          </p:cNvPicPr>
          <p:nvPr>
            <p:ph type="pic" sz="quarter" idx="10"/>
          </p:nvPr>
        </p:nvPicPr>
        <p:blipFill>
          <a:blip r:embed="rId3"/>
          <a:stretch>
            <a:fillRect/>
          </a:stretch>
        </p:blipFill>
        <p:spPr>
          <a:xfrm>
            <a:off x="6219825" y="24742"/>
            <a:ext cx="6216649" cy="6943103"/>
          </a:xfrm>
        </p:spPr>
      </p:pic>
      <p:sp>
        <p:nvSpPr>
          <p:cNvPr id="4" name="TextBox 3"/>
          <p:cNvSpPr txBox="1"/>
          <p:nvPr/>
        </p:nvSpPr>
        <p:spPr>
          <a:xfrm>
            <a:off x="6219826" y="6655572"/>
            <a:ext cx="6216650" cy="337015"/>
          </a:xfrm>
          <a:prstGeom prst="rect">
            <a:avLst/>
          </a:prstGeom>
          <a:noFill/>
        </p:spPr>
        <p:txBody>
          <a:bodyPr wrap="square" lIns="91440" tIns="91440" rIns="91440" bIns="91440"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Segoe UI"/>
                <a:ea typeface="+mn-ea"/>
                <a:cs typeface="+mn-cs"/>
              </a:rPr>
              <a:t>Credit: NASA, ESA, S. Beckwith (</a:t>
            </a:r>
            <a:r>
              <a:rPr kumimoji="0" lang="en-GB" sz="1100" b="0" i="0" u="none" strike="noStrike" kern="1200" cap="none" spc="0" normalizeH="0" baseline="0" noProof="0" dirty="0" err="1">
                <a:ln>
                  <a:noFill/>
                </a:ln>
                <a:solidFill>
                  <a:srgbClr val="FFFFFF"/>
                </a:solidFill>
                <a:effectLst/>
                <a:uLnTx/>
                <a:uFillTx/>
                <a:latin typeface="Segoe UI"/>
                <a:ea typeface="+mn-ea"/>
                <a:cs typeface="+mn-cs"/>
              </a:rPr>
              <a:t>STScI</a:t>
            </a:r>
            <a:r>
              <a:rPr kumimoji="0" lang="en-GB" sz="1100" b="0" i="0" u="none" strike="noStrike" kern="1200" cap="none" spc="0" normalizeH="0" baseline="0" noProof="0" dirty="0">
                <a:ln>
                  <a:noFill/>
                </a:ln>
                <a:solidFill>
                  <a:srgbClr val="FFFFFF"/>
                </a:solidFill>
                <a:effectLst/>
                <a:uLnTx/>
                <a:uFillTx/>
                <a:latin typeface="Segoe UI"/>
                <a:ea typeface="+mn-ea"/>
                <a:cs typeface="+mn-cs"/>
              </a:rPr>
              <a:t>), and The Hubble Heritage Team (</a:t>
            </a:r>
            <a:r>
              <a:rPr kumimoji="0" lang="en-GB" sz="1100" b="0" i="0" u="none" strike="noStrike" kern="1200" cap="none" spc="0" normalizeH="0" baseline="0" noProof="0" dirty="0" err="1">
                <a:ln>
                  <a:noFill/>
                </a:ln>
                <a:solidFill>
                  <a:srgbClr val="FFFFFF"/>
                </a:solidFill>
                <a:effectLst/>
                <a:uLnTx/>
                <a:uFillTx/>
                <a:latin typeface="Segoe UI"/>
                <a:ea typeface="+mn-ea"/>
                <a:cs typeface="+mn-cs"/>
              </a:rPr>
              <a:t>STScI</a:t>
            </a:r>
            <a:r>
              <a:rPr kumimoji="0" lang="en-GB" sz="1100" b="0" i="0" u="none" strike="noStrike" kern="1200" cap="none" spc="0" normalizeH="0" baseline="0" noProof="0" dirty="0">
                <a:ln>
                  <a:noFill/>
                </a:ln>
                <a:solidFill>
                  <a:srgbClr val="FFFFFF"/>
                </a:solidFill>
                <a:effectLst/>
                <a:uLnTx/>
                <a:uFillTx/>
                <a:latin typeface="Segoe UI"/>
                <a:ea typeface="+mn-ea"/>
                <a:cs typeface="+mn-cs"/>
              </a:rPr>
              <a:t>/AURA)</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Content Placeholder 2"/>
          <p:cNvSpPr txBox="1">
            <a:spLocks/>
          </p:cNvSpPr>
          <p:nvPr/>
        </p:nvSpPr>
        <p:spPr>
          <a:xfrm>
            <a:off x="263807" y="2125662"/>
            <a:ext cx="5725830" cy="4648199"/>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Driven by human interaction</a:t>
            </a: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A single contiguous universe</a:t>
            </a: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Without artificial boundaries</a:t>
            </a: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8" name="Picture 7"/>
          <p:cNvPicPr>
            <a:picLocks noChangeAspect="1"/>
          </p:cNvPicPr>
          <p:nvPr/>
        </p:nvPicPr>
        <p:blipFill>
          <a:blip r:embed="rId4"/>
          <a:stretch>
            <a:fillRect/>
          </a:stretch>
        </p:blipFill>
        <p:spPr>
          <a:xfrm>
            <a:off x="9266237" y="308428"/>
            <a:ext cx="2808266" cy="1500747"/>
          </a:xfrm>
          <a:prstGeom prst="rect">
            <a:avLst/>
          </a:prstGeom>
        </p:spPr>
      </p:pic>
    </p:spTree>
    <p:extLst>
      <p:ext uri="{BB962C8B-B14F-4D97-AF65-F5344CB8AC3E}">
        <p14:creationId xmlns:p14="http://schemas.microsoft.com/office/powerpoint/2010/main" val="388075910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7" y="373062"/>
            <a:ext cx="5486399" cy="849463"/>
          </a:xfrm>
        </p:spPr>
        <p:txBody>
          <a:bodyPr/>
          <a:lstStyle/>
          <a:p>
            <a:r>
              <a:rPr lang="en-US" sz="4800" dirty="0"/>
              <a:t>Born in the cloud </a:t>
            </a:r>
          </a:p>
        </p:txBody>
      </p:sp>
      <p:pic>
        <p:nvPicPr>
          <p:cNvPr id="3" name="Picture Placeholder 2"/>
          <p:cNvPicPr>
            <a:picLocks noGrp="1" noChangeAspect="1"/>
          </p:cNvPicPr>
          <p:nvPr>
            <p:ph type="pic" sz="quarter" idx="10"/>
          </p:nvPr>
        </p:nvPicPr>
        <p:blipFill>
          <a:blip r:embed="rId3"/>
          <a:srcRect l="1380" r="1380"/>
          <a:stretch>
            <a:fillRect/>
          </a:stretch>
        </p:blipFill>
        <p:spPr/>
      </p:pic>
      <p:sp>
        <p:nvSpPr>
          <p:cNvPr id="4" name="TextBox 3"/>
          <p:cNvSpPr txBox="1"/>
          <p:nvPr/>
        </p:nvSpPr>
        <p:spPr>
          <a:xfrm>
            <a:off x="6219826" y="6655572"/>
            <a:ext cx="6216650" cy="337015"/>
          </a:xfrm>
          <a:prstGeom prst="rect">
            <a:avLst/>
          </a:prstGeom>
          <a:noFill/>
        </p:spPr>
        <p:txBody>
          <a:bodyPr wrap="square" lIns="91440" tIns="91440" rIns="91440" bIns="91440"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Segoe UI"/>
                <a:ea typeface="+mn-ea"/>
                <a:cs typeface="+mn-cs"/>
              </a:rPr>
              <a:t>Credit: NASA and The Hubble Heritage Team (AURA/</a:t>
            </a:r>
            <a:r>
              <a:rPr kumimoji="0" lang="en-GB" sz="1100" b="0" i="0" u="none" strike="noStrike" kern="1200" cap="none" spc="0" normalizeH="0" baseline="0" noProof="0" dirty="0" err="1">
                <a:ln>
                  <a:noFill/>
                </a:ln>
                <a:solidFill>
                  <a:srgbClr val="FFFFFF"/>
                </a:solidFill>
                <a:effectLst/>
                <a:uLnTx/>
                <a:uFillTx/>
                <a:latin typeface="Segoe UI"/>
                <a:ea typeface="+mn-ea"/>
                <a:cs typeface="+mn-cs"/>
              </a:rPr>
              <a:t>STScI</a:t>
            </a:r>
            <a:r>
              <a:rPr kumimoji="0" lang="en-GB" sz="1100" b="0" i="0" u="none" strike="noStrike" kern="1200" cap="none" spc="0" normalizeH="0" baseline="0" noProof="0" dirty="0">
                <a:ln>
                  <a:noFill/>
                </a:ln>
                <a:solidFill>
                  <a:srgbClr val="FFFFFF"/>
                </a:solidFill>
                <a:effectLst/>
                <a:uLnTx/>
                <a:uFillTx/>
                <a:latin typeface="Segoe UI"/>
                <a:ea typeface="+mn-ea"/>
                <a:cs typeface="+mn-cs"/>
              </a:rPr>
              <a:t>)</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Content Placeholder 2"/>
          <p:cNvSpPr txBox="1">
            <a:spLocks/>
          </p:cNvSpPr>
          <p:nvPr/>
        </p:nvSpPr>
        <p:spPr>
          <a:xfrm>
            <a:off x="263807" y="1809174"/>
            <a:ext cx="5725830" cy="4964687"/>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GB" sz="2400" b="0" i="0" u="none" strike="noStrike" kern="1200" cap="none" spc="0" normalizeH="0" baseline="0" noProof="0" dirty="0">
                <a:ln>
                  <a:noFill/>
                </a:ln>
                <a:solidFill>
                  <a:srgbClr val="505050"/>
                </a:solidFill>
                <a:effectLst/>
                <a:uLnTx/>
                <a:uFillTx/>
                <a:latin typeface="Segoe UI Light"/>
                <a:ea typeface="+mn-ea"/>
                <a:cs typeface="+mn-cs"/>
              </a:rPr>
              <a:t>Servers are a resource</a:t>
            </a: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GB" sz="2400" b="0" i="0" u="none" strike="noStrike" kern="1200" cap="none" spc="0" normalizeH="0" baseline="0" noProof="0" dirty="0">
                <a:ln>
                  <a:noFill/>
                </a:ln>
                <a:solidFill>
                  <a:srgbClr val="505050"/>
                </a:solidFill>
                <a:effectLst/>
                <a:uLnTx/>
                <a:uFillTx/>
                <a:latin typeface="Segoe UI Light"/>
                <a:ea typeface="+mn-ea"/>
                <a:cs typeface="+mn-cs"/>
              </a:rPr>
              <a:t>Hyper scale</a:t>
            </a:r>
          </a:p>
          <a:p>
            <a:pPr marL="584200" marR="0" lvl="1" indent="-24130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High density</a:t>
            </a:r>
          </a:p>
          <a:p>
            <a:pPr marL="584200" marR="0" lvl="1" indent="-24130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Cost effective </a:t>
            </a:r>
          </a:p>
          <a:p>
            <a:pPr marL="584200" marR="0" lvl="1" indent="-24130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Unanticipated load handling</a:t>
            </a:r>
          </a:p>
          <a:p>
            <a:pPr marL="584200" marR="0" lvl="1" indent="-2413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endParaRPr kumimoji="0" lang="en-GB" sz="800" b="0" i="0" u="none" strike="noStrike" kern="1200" cap="none" spc="0" normalizeH="0" baseline="0" noProof="0" dirty="0">
              <a:ln>
                <a:noFill/>
              </a:ln>
              <a:solidFill>
                <a:srgbClr val="505050"/>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GB" sz="2400" b="0" i="0" u="none" strike="noStrike" kern="1200" cap="none" spc="0" normalizeH="0" baseline="0" noProof="0" dirty="0">
                <a:ln>
                  <a:noFill/>
                </a:ln>
                <a:solidFill>
                  <a:srgbClr val="505050"/>
                </a:solidFill>
                <a:effectLst/>
                <a:uLnTx/>
                <a:uFillTx/>
                <a:latin typeface="Segoe UI Light"/>
                <a:ea typeface="+mn-ea"/>
                <a:cs typeface="+mn-cs"/>
              </a:rPr>
              <a:t>Fault tolerant</a:t>
            </a:r>
          </a:p>
          <a:p>
            <a:pPr marL="584200" marR="0" lvl="1" indent="-2413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Seamless user experience</a:t>
            </a:r>
          </a:p>
          <a:p>
            <a:pPr marL="584200" marR="0" lvl="1" indent="-2413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mn-cs"/>
              </a:rPr>
              <a:t>Always available</a:t>
            </a:r>
          </a:p>
          <a:p>
            <a:pPr marL="584200" marR="0" lvl="1" indent="-2413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endParaRPr kumimoji="0" lang="en-GB" sz="800" b="0" i="0" u="none" strike="noStrike" kern="1200" cap="none" spc="0" normalizeH="0" baseline="0" noProof="0" dirty="0">
              <a:ln>
                <a:noFill/>
              </a:ln>
              <a:solidFill>
                <a:srgbClr val="505050"/>
              </a:soli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GB" sz="2400" b="0" i="0" u="none" strike="noStrike" kern="1200" cap="none" spc="0" normalizeH="0" baseline="0" noProof="0" dirty="0">
                <a:ln>
                  <a:noFill/>
                </a:ln>
                <a:solidFill>
                  <a:srgbClr val="505050"/>
                </a:solidFill>
                <a:effectLst/>
                <a:uLnTx/>
                <a:uFillTx/>
                <a:latin typeface="Segoe UI Light"/>
                <a:ea typeface="+mn-ea"/>
                <a:cs typeface="+mn-cs"/>
              </a:rPr>
              <a:t>Individually upgradable</a:t>
            </a: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GB" sz="2400" b="0" i="0" u="none" strike="noStrike" kern="1200" cap="none" spc="0" normalizeH="0" baseline="0" noProof="0" dirty="0">
                <a:ln>
                  <a:noFill/>
                </a:ln>
                <a:solidFill>
                  <a:srgbClr val="505050"/>
                </a:solidFill>
                <a:effectLst/>
                <a:uLnTx/>
                <a:uFillTx/>
                <a:latin typeface="Segoe UI Light"/>
                <a:ea typeface="+mn-ea"/>
                <a:cs typeface="+mn-cs"/>
              </a:rPr>
              <a:t>Data scales with compute</a:t>
            </a: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p:txBody>
      </p:sp>
      <p:pic>
        <p:nvPicPr>
          <p:cNvPr id="7" name="Picture 6"/>
          <p:cNvPicPr>
            <a:picLocks noChangeAspect="1"/>
          </p:cNvPicPr>
          <p:nvPr/>
        </p:nvPicPr>
        <p:blipFill>
          <a:blip r:embed="rId4"/>
          <a:stretch>
            <a:fillRect/>
          </a:stretch>
        </p:blipFill>
        <p:spPr>
          <a:xfrm>
            <a:off x="9266237" y="308428"/>
            <a:ext cx="2808266" cy="1500747"/>
          </a:xfrm>
          <a:prstGeom prst="rect">
            <a:avLst/>
          </a:prstGeom>
        </p:spPr>
      </p:pic>
    </p:spTree>
    <p:extLst>
      <p:ext uri="{BB962C8B-B14F-4D97-AF65-F5344CB8AC3E}">
        <p14:creationId xmlns:p14="http://schemas.microsoft.com/office/powerpoint/2010/main" val="99947812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7" y="373062"/>
            <a:ext cx="5486399" cy="849463"/>
          </a:xfrm>
        </p:spPr>
        <p:txBody>
          <a:bodyPr/>
          <a:lstStyle/>
          <a:p>
            <a:r>
              <a:rPr lang="en-US" sz="4800" dirty="0"/>
              <a:t>High Performance</a:t>
            </a:r>
          </a:p>
        </p:txBody>
      </p:sp>
      <p:pic>
        <p:nvPicPr>
          <p:cNvPr id="3" name="Picture Placeholder 2"/>
          <p:cNvPicPr>
            <a:picLocks noGrp="1" noChangeAspect="1"/>
          </p:cNvPicPr>
          <p:nvPr>
            <p:ph type="pic" sz="quarter" idx="10"/>
          </p:nvPr>
        </p:nvPicPr>
        <p:blipFill>
          <a:blip r:embed="rId3"/>
          <a:stretch>
            <a:fillRect/>
          </a:stretch>
        </p:blipFill>
        <p:spPr>
          <a:xfrm>
            <a:off x="6219825" y="13938"/>
            <a:ext cx="6216650" cy="6964711"/>
          </a:xfrm>
        </p:spPr>
      </p:pic>
      <p:sp>
        <p:nvSpPr>
          <p:cNvPr id="4" name="TextBox 3"/>
          <p:cNvSpPr txBox="1"/>
          <p:nvPr/>
        </p:nvSpPr>
        <p:spPr>
          <a:xfrm>
            <a:off x="6219826" y="6655572"/>
            <a:ext cx="6216650" cy="337015"/>
          </a:xfrm>
          <a:prstGeom prst="rect">
            <a:avLst/>
          </a:prstGeom>
          <a:noFill/>
        </p:spPr>
        <p:txBody>
          <a:bodyPr wrap="square" lIns="91440" tIns="91440" rIns="91440" bIns="91440"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Segoe UI"/>
                <a:ea typeface="+mn-ea"/>
                <a:cs typeface="+mn-cs"/>
              </a:rPr>
              <a:t>Credit: ESO/L. </a:t>
            </a:r>
            <a:r>
              <a:rPr kumimoji="0" lang="en-GB" sz="1100" b="0" i="0" u="none" strike="noStrike" kern="1200" cap="none" spc="0" normalizeH="0" baseline="0" noProof="0" dirty="0" err="1">
                <a:ln>
                  <a:noFill/>
                </a:ln>
                <a:solidFill>
                  <a:srgbClr val="FFFFFF"/>
                </a:solidFill>
                <a:effectLst/>
                <a:uLnTx/>
                <a:uFillTx/>
                <a:latin typeface="Segoe UI"/>
                <a:ea typeface="+mn-ea"/>
                <a:cs typeface="+mn-cs"/>
              </a:rPr>
              <a:t>Calçada</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Content Placeholder 2"/>
          <p:cNvSpPr txBox="1">
            <a:spLocks/>
          </p:cNvSpPr>
          <p:nvPr/>
        </p:nvSpPr>
        <p:spPr>
          <a:xfrm>
            <a:off x="263807" y="1809174"/>
            <a:ext cx="5725830" cy="4964687"/>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505050"/>
              </a:buClr>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Empire building, economic price wars, real-time space </a:t>
            </a:r>
            <a:r>
              <a:rPr kumimoji="0" lang="en-US" sz="2400" b="0" i="1" u="none" strike="noStrike" kern="1200" cap="none" spc="0" normalizeH="0" baseline="0" noProof="0" dirty="0">
                <a:ln>
                  <a:noFill/>
                </a:ln>
                <a:solidFill>
                  <a:srgbClr val="505050"/>
                </a:solidFill>
                <a:effectLst/>
                <a:uLnTx/>
                <a:uFillTx/>
                <a:latin typeface="Segoe UI Light"/>
                <a:ea typeface="+mn-ea"/>
                <a:cs typeface="+mn-cs"/>
              </a:rPr>
              <a:t>twitch</a:t>
            </a:r>
            <a:r>
              <a:rPr kumimoji="0" lang="en-US" sz="2400" b="0" i="0" u="none" strike="noStrike" kern="1200" cap="none" spc="0" normalizeH="0" baseline="0" noProof="0" dirty="0">
                <a:ln>
                  <a:noFill/>
                </a:ln>
                <a:solidFill>
                  <a:srgbClr val="505050"/>
                </a:solidFill>
                <a:effectLst/>
                <a:uLnTx/>
                <a:uFillTx/>
                <a:latin typeface="Segoe UI Light"/>
                <a:ea typeface="+mn-ea"/>
                <a:cs typeface="+mn-cs"/>
              </a:rPr>
              <a:t>-combat.</a:t>
            </a:r>
            <a:br>
              <a:rPr kumimoji="0" lang="en-US" sz="2400" b="0" i="0" u="none" strike="noStrike" kern="1200" cap="none" spc="0" normalizeH="0" baseline="0" noProof="0" dirty="0">
                <a:ln>
                  <a:noFill/>
                </a:ln>
                <a:solidFill>
                  <a:srgbClr val="505050"/>
                </a:solidFill>
                <a:effectLst/>
                <a:uLnTx/>
                <a:uFillTx/>
                <a:latin typeface="Segoe UI Light"/>
                <a:ea typeface="+mn-ea"/>
                <a:cs typeface="+mn-cs"/>
              </a:rPr>
            </a:b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Millions of players concurrently in single contiguous universe.</a:t>
            </a:r>
            <a:br>
              <a:rPr kumimoji="0" lang="en-US" sz="2400" b="0" i="0" u="none" strike="noStrike" kern="1200" cap="none" spc="0" normalizeH="0" baseline="0" noProof="0" dirty="0">
                <a:ln>
                  <a:noFill/>
                </a:ln>
                <a:solidFill>
                  <a:srgbClr val="505050"/>
                </a:solidFill>
                <a:effectLst/>
                <a:uLnTx/>
                <a:uFillTx/>
                <a:latin typeface="Segoe UI Light"/>
                <a:ea typeface="+mn-ea"/>
                <a:cs typeface="+mn-cs"/>
              </a:rPr>
            </a:br>
            <a:endParaRPr kumimoji="0" lang="en-US" sz="2400" b="0" i="0" u="none" strike="noStrike" kern="1200" cap="none" spc="0" normalizeH="0" baseline="0" noProof="0" dirty="0">
              <a:ln>
                <a:noFill/>
              </a:ln>
              <a:solidFill>
                <a:srgbClr val="505050"/>
              </a:soli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GB" sz="2400" b="0" i="0" u="none" strike="noStrike" kern="1200" cap="none" spc="0" normalizeH="0" baseline="0" noProof="0" dirty="0">
                <a:ln>
                  <a:noFill/>
                </a:ln>
                <a:solidFill>
                  <a:srgbClr val="505050"/>
                </a:solidFill>
                <a:effectLst/>
                <a:uLnTx/>
                <a:uFillTx/>
                <a:latin typeface="Segoe UI Light"/>
                <a:ea typeface="+mn-ea"/>
                <a:cs typeface="+mn-cs"/>
              </a:rPr>
              <a:t>50,000+ simultaneous players, real-time in the same battle.</a:t>
            </a:r>
            <a:br>
              <a:rPr kumimoji="0" lang="en-GB" sz="2400" b="0" i="0" u="none" strike="noStrike" kern="1200" cap="none" spc="0" normalizeH="0" baseline="0" noProof="0" dirty="0">
                <a:ln>
                  <a:noFill/>
                </a:ln>
                <a:solidFill>
                  <a:srgbClr val="505050"/>
                </a:solidFill>
                <a:effectLst/>
                <a:uLnTx/>
                <a:uFillTx/>
                <a:latin typeface="Segoe UI Light"/>
                <a:ea typeface="+mn-ea"/>
                <a:cs typeface="+mn-cs"/>
              </a:rPr>
            </a:br>
            <a:endParaRPr kumimoji="0" lang="en-GB" sz="2400" b="0" i="0" u="none" strike="noStrike" kern="1200" cap="none" spc="0" normalizeH="0" baseline="0" noProof="0" dirty="0">
              <a:ln>
                <a:noFill/>
              </a:ln>
              <a:solidFill>
                <a:srgbClr val="505050"/>
              </a:soli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
                <a:srgbClr val="505050"/>
              </a:buClr>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mn-cs"/>
              </a:rPr>
              <a:t>267 million networked application messages per second. (23 trillion per day)</a:t>
            </a:r>
          </a:p>
        </p:txBody>
      </p:sp>
      <p:pic>
        <p:nvPicPr>
          <p:cNvPr id="7" name="Picture 6"/>
          <p:cNvPicPr>
            <a:picLocks noChangeAspect="1"/>
          </p:cNvPicPr>
          <p:nvPr/>
        </p:nvPicPr>
        <p:blipFill>
          <a:blip r:embed="rId4"/>
          <a:stretch>
            <a:fillRect/>
          </a:stretch>
        </p:blipFill>
        <p:spPr>
          <a:xfrm>
            <a:off x="9266237" y="308428"/>
            <a:ext cx="2808266" cy="1500747"/>
          </a:xfrm>
          <a:prstGeom prst="rect">
            <a:avLst/>
          </a:prstGeom>
        </p:spPr>
      </p:pic>
    </p:spTree>
    <p:extLst>
      <p:ext uri="{BB962C8B-B14F-4D97-AF65-F5344CB8AC3E}">
        <p14:creationId xmlns:p14="http://schemas.microsoft.com/office/powerpoint/2010/main" val="298265007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637106" y="1086292"/>
            <a:ext cx="9988956" cy="5556411"/>
          </a:xfrm>
          <a:prstGeom prst="roundRect">
            <a:avLst/>
          </a:prstGeom>
          <a:solidFill>
            <a:srgbClr val="FFFFFF">
              <a:lumMod val="75000"/>
            </a:srgbClr>
          </a:solidFill>
          <a:ln w="22225" cap="flat" cmpd="sng" algn="ctr">
            <a:solidFill>
              <a:srgbClr val="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5" name="Straight Arrow Connector 4"/>
          <p:cNvCxnSpPr/>
          <p:nvPr/>
        </p:nvCxnSpPr>
        <p:spPr>
          <a:xfrm flipH="1" flipV="1">
            <a:off x="2681423" y="2873007"/>
            <a:ext cx="1" cy="1679709"/>
          </a:xfrm>
          <a:prstGeom prst="straightConnector1">
            <a:avLst/>
          </a:prstGeom>
          <a:noFill/>
          <a:ln w="53975" cap="flat" cmpd="sng" algn="ctr">
            <a:solidFill>
              <a:srgbClr val="FFFFFF"/>
            </a:solidFill>
            <a:prstDash val="solid"/>
            <a:miter lim="800000"/>
            <a:tailEnd type="triangle"/>
          </a:ln>
          <a:effectLst/>
        </p:spPr>
      </p:cxnSp>
      <p:cxnSp>
        <p:nvCxnSpPr>
          <p:cNvPr id="6" name="Straight Arrow Connector 5"/>
          <p:cNvCxnSpPr/>
          <p:nvPr/>
        </p:nvCxnSpPr>
        <p:spPr>
          <a:xfrm flipH="1">
            <a:off x="6924803" y="771755"/>
            <a:ext cx="8210" cy="733394"/>
          </a:xfrm>
          <a:prstGeom prst="straightConnector1">
            <a:avLst/>
          </a:prstGeom>
          <a:noFill/>
          <a:ln w="53975" cap="flat" cmpd="sng" algn="ctr">
            <a:solidFill>
              <a:srgbClr val="FFFFFF"/>
            </a:solidFill>
            <a:prstDash val="solid"/>
            <a:miter lim="800000"/>
            <a:tailEnd type="triangle"/>
          </a:ln>
          <a:effectLst/>
        </p:spPr>
      </p:cxnSp>
      <p:sp>
        <p:nvSpPr>
          <p:cNvPr id="7" name="TextBox 6"/>
          <p:cNvSpPr txBox="1"/>
          <p:nvPr/>
        </p:nvSpPr>
        <p:spPr>
          <a:xfrm>
            <a:off x="4368238" y="715230"/>
            <a:ext cx="2477863"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 Fabric Cluster</a:t>
            </a:r>
          </a:p>
        </p:txBody>
      </p:sp>
      <p:cxnSp>
        <p:nvCxnSpPr>
          <p:cNvPr id="8" name="Straight Arrow Connector 7"/>
          <p:cNvCxnSpPr/>
          <p:nvPr/>
        </p:nvCxnSpPr>
        <p:spPr>
          <a:xfrm flipH="1">
            <a:off x="3379410" y="5538014"/>
            <a:ext cx="474478" cy="0"/>
          </a:xfrm>
          <a:prstGeom prst="straightConnector1">
            <a:avLst/>
          </a:prstGeom>
          <a:noFill/>
          <a:ln w="53975" cap="flat" cmpd="sng" algn="ctr">
            <a:solidFill>
              <a:srgbClr val="FFFFFF"/>
            </a:solidFill>
            <a:prstDash val="solid"/>
            <a:miter lim="800000"/>
            <a:tailEnd type="triangle"/>
          </a:ln>
          <a:effectLst/>
        </p:spPr>
      </p:cxnSp>
      <p:sp>
        <p:nvSpPr>
          <p:cNvPr id="9" name="Title 2"/>
          <p:cNvSpPr txBox="1">
            <a:spLocks/>
          </p:cNvSpPr>
          <p:nvPr/>
        </p:nvSpPr>
        <p:spPr>
          <a:xfrm>
            <a:off x="180053" y="76448"/>
            <a:ext cx="9953700" cy="519079"/>
          </a:xfrm>
          <a:prstGeom prst="rect">
            <a:avLst/>
          </a:prstGeom>
        </p:spPr>
        <p:txBody>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marL="0" marR="0" lvl="0" indent="0" algn="l" defTabSz="931863" rtl="0" eaLnBrk="0" fontAlgn="base" latinLnBrk="0" hangingPunct="0">
              <a:lnSpc>
                <a:spcPct val="90000"/>
              </a:lnSpc>
              <a:spcBef>
                <a:spcPct val="0"/>
              </a:spcBef>
              <a:spcAft>
                <a:spcPct val="0"/>
              </a:spcAft>
              <a:buClrTx/>
              <a:buSzTx/>
              <a:buFontTx/>
              <a:buNone/>
              <a:tabLst/>
              <a:defRPr/>
            </a:pPr>
            <a:r>
              <a:rPr kumimoji="0" lang="en-US" sz="4400" b="0" i="0" u="none" strike="noStrike" kern="1200" cap="none" spc="-102" normalizeH="0" baseline="0" noProof="0" dirty="0">
                <a:ln w="3175">
                  <a:noFill/>
                </a:ln>
                <a:solidFill>
                  <a:srgbClr val="505050"/>
                </a:solidFill>
                <a:effectLst/>
                <a:uLnTx/>
                <a:uFillTx/>
                <a:latin typeface="Segoe UI Light"/>
                <a:ea typeface="MS PGothic" panose="020B0600070205080204" pitchFamily="34" charset="-128"/>
                <a:cs typeface="Segoe UI" pitchFamily="34" charset="0"/>
              </a:rPr>
              <a:t>Age of Ascent Architecture</a:t>
            </a:r>
          </a:p>
        </p:txBody>
      </p:sp>
      <p:grpSp>
        <p:nvGrpSpPr>
          <p:cNvPr id="10" name="Group 9"/>
          <p:cNvGrpSpPr/>
          <p:nvPr/>
        </p:nvGrpSpPr>
        <p:grpSpPr>
          <a:xfrm>
            <a:off x="2009362" y="4668737"/>
            <a:ext cx="1380344" cy="1908172"/>
            <a:chOff x="1683549" y="3907995"/>
            <a:chExt cx="1380344" cy="1908172"/>
          </a:xfrm>
        </p:grpSpPr>
        <p:grpSp>
          <p:nvGrpSpPr>
            <p:cNvPr id="11" name="Group 10"/>
            <p:cNvGrpSpPr/>
            <p:nvPr/>
          </p:nvGrpSpPr>
          <p:grpSpPr>
            <a:xfrm>
              <a:off x="1683549" y="3907995"/>
              <a:ext cx="1380344" cy="1908172"/>
              <a:chOff x="4046599" y="1478501"/>
              <a:chExt cx="2225689" cy="630439"/>
            </a:xfrm>
          </p:grpSpPr>
          <p:sp>
            <p:nvSpPr>
              <p:cNvPr id="16" name="TextBox 15"/>
              <p:cNvSpPr txBox="1"/>
              <p:nvPr/>
            </p:nvSpPr>
            <p:spPr>
              <a:xfrm>
                <a:off x="4046599" y="1857776"/>
                <a:ext cx="2225689" cy="2511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Spatial</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(In Space)</a:t>
                </a:r>
              </a:p>
            </p:txBody>
          </p:sp>
          <p:sp>
            <p:nvSpPr>
              <p:cNvPr id="17" name="Rounded Rectangle 16"/>
              <p:cNvSpPr/>
              <p:nvPr/>
            </p:nvSpPr>
            <p:spPr bwMode="auto">
              <a:xfrm>
                <a:off x="4054450" y="1478501"/>
                <a:ext cx="2217838"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2" name="Group 11"/>
            <p:cNvGrpSpPr/>
            <p:nvPr/>
          </p:nvGrpSpPr>
          <p:grpSpPr>
            <a:xfrm>
              <a:off x="1864892" y="4030662"/>
              <a:ext cx="987565" cy="871427"/>
              <a:chOff x="10134831" y="5815300"/>
              <a:chExt cx="987565" cy="871427"/>
            </a:xfrm>
          </p:grpSpPr>
          <p:sp>
            <p:nvSpPr>
              <p:cNvPr id="13" name="Hexagon 12"/>
              <p:cNvSpPr>
                <a:spLocks noChangeAspect="1"/>
              </p:cNvSpPr>
              <p:nvPr/>
            </p:nvSpPr>
            <p:spPr bwMode="auto">
              <a:xfrm>
                <a:off x="10134831" y="5815300"/>
                <a:ext cx="987565" cy="871427"/>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4" name="Flowchart: Magnetic Disk 13"/>
              <p:cNvSpPr/>
              <p:nvPr/>
            </p:nvSpPr>
            <p:spPr>
              <a:xfrm>
                <a:off x="10495980" y="6392055"/>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5"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10466204" y="6014280"/>
                <a:ext cx="340757" cy="26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18" name="Straight Arrow Connector 17"/>
          <p:cNvCxnSpPr/>
          <p:nvPr/>
        </p:nvCxnSpPr>
        <p:spPr>
          <a:xfrm flipV="1">
            <a:off x="4839546" y="2544852"/>
            <a:ext cx="1733770" cy="825428"/>
          </a:xfrm>
          <a:prstGeom prst="straightConnector1">
            <a:avLst/>
          </a:prstGeom>
          <a:noFill/>
          <a:ln w="53975" cap="flat" cmpd="sng" algn="ctr">
            <a:solidFill>
              <a:srgbClr val="00B050"/>
            </a:solidFill>
            <a:prstDash val="solid"/>
            <a:miter lim="800000"/>
            <a:headEnd type="triangle"/>
            <a:tailEnd type="triangle"/>
          </a:ln>
          <a:effectLst/>
        </p:spPr>
      </p:cxnSp>
      <p:grpSp>
        <p:nvGrpSpPr>
          <p:cNvPr id="19" name="Group 18"/>
          <p:cNvGrpSpPr/>
          <p:nvPr/>
        </p:nvGrpSpPr>
        <p:grpSpPr>
          <a:xfrm>
            <a:off x="2009361" y="1507308"/>
            <a:ext cx="2535037" cy="1166719"/>
            <a:chOff x="1718562" y="1939806"/>
            <a:chExt cx="2535037" cy="1166719"/>
          </a:xfrm>
        </p:grpSpPr>
        <p:sp>
          <p:nvSpPr>
            <p:cNvPr id="20" name="Hexagon 19"/>
            <p:cNvSpPr>
              <a:spLocks noChangeAspect="1"/>
            </p:cNvSpPr>
            <p:nvPr/>
          </p:nvSpPr>
          <p:spPr bwMode="auto">
            <a:xfrm>
              <a:off x="1943306" y="2120340"/>
              <a:ext cx="903330" cy="820884"/>
            </a:xfrm>
            <a:prstGeom prst="hexagon">
              <a:avLst/>
            </a:prstGeom>
            <a:solidFill>
              <a:srgbClr val="9C6CD2"/>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pic>
          <p:nvPicPr>
            <p:cNvPr id="21"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230176" y="2373167"/>
              <a:ext cx="390434" cy="304160"/>
            </a:xfrm>
            <a:prstGeom prst="rect">
              <a:avLst/>
            </a:prstGeom>
            <a:solidFill>
              <a:srgbClr val="5C2D91">
                <a:lumMod val="60000"/>
                <a:lumOff val="40000"/>
              </a:srgbClr>
            </a:solidFill>
            <a:ln>
              <a:noFill/>
            </a:ln>
            <a:extLst/>
          </p:spPr>
        </p:pic>
        <p:grpSp>
          <p:nvGrpSpPr>
            <p:cNvPr id="22" name="Group 21"/>
            <p:cNvGrpSpPr/>
            <p:nvPr/>
          </p:nvGrpSpPr>
          <p:grpSpPr>
            <a:xfrm>
              <a:off x="1718562" y="1939806"/>
              <a:ext cx="2535037" cy="1166719"/>
              <a:chOff x="4054450" y="1478501"/>
              <a:chExt cx="4087534" cy="385471"/>
            </a:xfrm>
          </p:grpSpPr>
          <p:sp>
            <p:nvSpPr>
              <p:cNvPr id="23" name="TextBox 22"/>
              <p:cNvSpPr txBox="1"/>
              <p:nvPr/>
            </p:nvSpPr>
            <p:spPr>
              <a:xfrm>
                <a:off x="6238814" y="1546284"/>
                <a:ext cx="1903170" cy="22574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Gaia (stateless)</a:t>
                </a:r>
              </a:p>
            </p:txBody>
          </p:sp>
          <p:sp>
            <p:nvSpPr>
              <p:cNvPr id="24" name="Rounded Rectangle 23"/>
              <p:cNvSpPr/>
              <p:nvPr/>
            </p:nvSpPr>
            <p:spPr bwMode="auto">
              <a:xfrm>
                <a:off x="4054450" y="1478501"/>
                <a:ext cx="2217838"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grpSp>
        <p:nvGrpSpPr>
          <p:cNvPr id="25" name="Group 24"/>
          <p:cNvGrpSpPr/>
          <p:nvPr/>
        </p:nvGrpSpPr>
        <p:grpSpPr>
          <a:xfrm>
            <a:off x="3899664" y="5016213"/>
            <a:ext cx="3833891" cy="1637331"/>
            <a:chOff x="4247365" y="4318414"/>
            <a:chExt cx="3833891" cy="1637331"/>
          </a:xfrm>
        </p:grpSpPr>
        <p:grpSp>
          <p:nvGrpSpPr>
            <p:cNvPr id="26" name="Group 25"/>
            <p:cNvGrpSpPr/>
            <p:nvPr/>
          </p:nvGrpSpPr>
          <p:grpSpPr>
            <a:xfrm>
              <a:off x="4482231" y="4456751"/>
              <a:ext cx="903330" cy="820884"/>
              <a:chOff x="4482231" y="4456751"/>
              <a:chExt cx="903330" cy="820884"/>
            </a:xfrm>
          </p:grpSpPr>
          <p:grpSp>
            <p:nvGrpSpPr>
              <p:cNvPr id="40" name="Group 39"/>
              <p:cNvGrpSpPr/>
              <p:nvPr/>
            </p:nvGrpSpPr>
            <p:grpSpPr>
              <a:xfrm>
                <a:off x="4482231" y="4456751"/>
                <a:ext cx="903330" cy="820884"/>
                <a:chOff x="8614587" y="2125678"/>
                <a:chExt cx="1076510" cy="1007092"/>
              </a:xfrm>
            </p:grpSpPr>
            <p:sp>
              <p:nvSpPr>
                <p:cNvPr id="42" name="Hexagon 41"/>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43"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 name="Flowchart: Magnetic Disk 40"/>
              <p:cNvSpPr/>
              <p:nvPr/>
            </p:nvSpPr>
            <p:spPr>
              <a:xfrm>
                <a:off x="4794915" y="4928160"/>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27" name="Group 26"/>
            <p:cNvGrpSpPr/>
            <p:nvPr/>
          </p:nvGrpSpPr>
          <p:grpSpPr>
            <a:xfrm>
              <a:off x="4247365" y="4318414"/>
              <a:ext cx="3833891" cy="1637331"/>
              <a:chOff x="4054450" y="1478501"/>
              <a:chExt cx="2360979" cy="540956"/>
            </a:xfrm>
          </p:grpSpPr>
          <p:sp>
            <p:nvSpPr>
              <p:cNvPr id="38" name="TextBox 37"/>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Trade	          Inventory        Production</a:t>
                </a:r>
              </a:p>
            </p:txBody>
          </p:sp>
          <p:sp>
            <p:nvSpPr>
              <p:cNvPr id="39" name="Rounded Rectangle 38"/>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28" name="Group 27"/>
            <p:cNvGrpSpPr/>
            <p:nvPr/>
          </p:nvGrpSpPr>
          <p:grpSpPr>
            <a:xfrm>
              <a:off x="5708236" y="4462680"/>
              <a:ext cx="903330" cy="820884"/>
              <a:chOff x="5708236" y="4462680"/>
              <a:chExt cx="903330" cy="820884"/>
            </a:xfrm>
          </p:grpSpPr>
          <p:grpSp>
            <p:nvGrpSpPr>
              <p:cNvPr id="34" name="Group 33"/>
              <p:cNvGrpSpPr/>
              <p:nvPr/>
            </p:nvGrpSpPr>
            <p:grpSpPr>
              <a:xfrm>
                <a:off x="5708236" y="4462680"/>
                <a:ext cx="903330" cy="820884"/>
                <a:chOff x="8614587" y="2125678"/>
                <a:chExt cx="1076510" cy="1007092"/>
              </a:xfrm>
            </p:grpSpPr>
            <p:sp>
              <p:nvSpPr>
                <p:cNvPr id="36" name="Hexagon 35"/>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37"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Flowchart: Magnetic Disk 34"/>
              <p:cNvSpPr/>
              <p:nvPr/>
            </p:nvSpPr>
            <p:spPr>
              <a:xfrm>
                <a:off x="6020920" y="4934089"/>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29" name="Group 28"/>
            <p:cNvGrpSpPr/>
            <p:nvPr/>
          </p:nvGrpSpPr>
          <p:grpSpPr>
            <a:xfrm>
              <a:off x="6901507" y="4456751"/>
              <a:ext cx="903330" cy="820884"/>
              <a:chOff x="6901507" y="4456751"/>
              <a:chExt cx="903330" cy="820884"/>
            </a:xfrm>
          </p:grpSpPr>
          <p:grpSp>
            <p:nvGrpSpPr>
              <p:cNvPr id="30" name="Group 29"/>
              <p:cNvGrpSpPr/>
              <p:nvPr/>
            </p:nvGrpSpPr>
            <p:grpSpPr>
              <a:xfrm>
                <a:off x="6901507" y="4456751"/>
                <a:ext cx="903330" cy="820884"/>
                <a:chOff x="8614587" y="2125678"/>
                <a:chExt cx="1076510" cy="1007092"/>
              </a:xfrm>
            </p:grpSpPr>
            <p:sp>
              <p:nvSpPr>
                <p:cNvPr id="32" name="Hexagon 31"/>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33"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Flowchart: Magnetic Disk 30"/>
              <p:cNvSpPr/>
              <p:nvPr/>
            </p:nvSpPr>
            <p:spPr>
              <a:xfrm>
                <a:off x="7214191" y="4928160"/>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grpSp>
        <p:nvGrpSpPr>
          <p:cNvPr id="44" name="Group 43"/>
          <p:cNvGrpSpPr/>
          <p:nvPr/>
        </p:nvGrpSpPr>
        <p:grpSpPr>
          <a:xfrm>
            <a:off x="10003044" y="5022455"/>
            <a:ext cx="1387662" cy="1637328"/>
            <a:chOff x="5135376" y="1807960"/>
            <a:chExt cx="1387662" cy="1637328"/>
          </a:xfrm>
        </p:grpSpPr>
        <p:grpSp>
          <p:nvGrpSpPr>
            <p:cNvPr id="45" name="Group 44"/>
            <p:cNvGrpSpPr/>
            <p:nvPr/>
          </p:nvGrpSpPr>
          <p:grpSpPr>
            <a:xfrm>
              <a:off x="5135376" y="1807960"/>
              <a:ext cx="1387662" cy="1637328"/>
              <a:chOff x="4054450" y="1478501"/>
              <a:chExt cx="2360979" cy="540955"/>
            </a:xfrm>
          </p:grpSpPr>
          <p:sp>
            <p:nvSpPr>
              <p:cNvPr id="50" name="TextBox 49"/>
              <p:cNvSpPr txBox="1"/>
              <p:nvPr/>
            </p:nvSpPr>
            <p:spPr>
              <a:xfrm>
                <a:off x="4054450" y="1857775"/>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Comms</a:t>
                </a:r>
              </a:p>
            </p:txBody>
          </p:sp>
          <p:sp>
            <p:nvSpPr>
              <p:cNvPr id="51" name="Rounded Rectangle 50"/>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46" name="Group 45"/>
            <p:cNvGrpSpPr/>
            <p:nvPr/>
          </p:nvGrpSpPr>
          <p:grpSpPr>
            <a:xfrm>
              <a:off x="5382406" y="1978659"/>
              <a:ext cx="903330" cy="820884"/>
              <a:chOff x="8614587" y="2125678"/>
              <a:chExt cx="1076510" cy="1007092"/>
            </a:xfrm>
          </p:grpSpPr>
          <p:sp>
            <p:nvSpPr>
              <p:cNvPr id="48" name="Hexagon 47"/>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49"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 name="Flowchart: Magnetic Disk 46"/>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52" name="Group 51"/>
          <p:cNvGrpSpPr/>
          <p:nvPr/>
        </p:nvGrpSpPr>
        <p:grpSpPr>
          <a:xfrm>
            <a:off x="8419294" y="5028181"/>
            <a:ext cx="1387662" cy="1637331"/>
            <a:chOff x="5135376" y="1807960"/>
            <a:chExt cx="1387662" cy="1637331"/>
          </a:xfrm>
        </p:grpSpPr>
        <p:grpSp>
          <p:nvGrpSpPr>
            <p:cNvPr id="53" name="Group 52"/>
            <p:cNvGrpSpPr/>
            <p:nvPr/>
          </p:nvGrpSpPr>
          <p:grpSpPr>
            <a:xfrm>
              <a:off x="5135376" y="1807960"/>
              <a:ext cx="1387662" cy="1637331"/>
              <a:chOff x="4054450" y="1478501"/>
              <a:chExt cx="2360979" cy="540956"/>
            </a:xfrm>
          </p:grpSpPr>
          <p:sp>
            <p:nvSpPr>
              <p:cNvPr id="58" name="TextBox 57"/>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Navigation</a:t>
                </a:r>
              </a:p>
            </p:txBody>
          </p:sp>
          <p:sp>
            <p:nvSpPr>
              <p:cNvPr id="59" name="Rounded Rectangle 58"/>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54" name="Group 53"/>
            <p:cNvGrpSpPr/>
            <p:nvPr/>
          </p:nvGrpSpPr>
          <p:grpSpPr>
            <a:xfrm>
              <a:off x="5382406" y="1978659"/>
              <a:ext cx="903330" cy="820884"/>
              <a:chOff x="8614587" y="2125678"/>
              <a:chExt cx="1076510" cy="1007092"/>
            </a:xfrm>
          </p:grpSpPr>
          <p:sp>
            <p:nvSpPr>
              <p:cNvPr id="56" name="Hexagon 55"/>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57"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5" name="Flowchart: Magnetic Disk 54"/>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60" name="Group 59"/>
          <p:cNvGrpSpPr/>
          <p:nvPr/>
        </p:nvGrpSpPr>
        <p:grpSpPr>
          <a:xfrm>
            <a:off x="5439726" y="3233807"/>
            <a:ext cx="1387662" cy="1637331"/>
            <a:chOff x="5135376" y="1807960"/>
            <a:chExt cx="1387662" cy="1637331"/>
          </a:xfrm>
        </p:grpSpPr>
        <p:grpSp>
          <p:nvGrpSpPr>
            <p:cNvPr id="61" name="Group 60"/>
            <p:cNvGrpSpPr/>
            <p:nvPr/>
          </p:nvGrpSpPr>
          <p:grpSpPr>
            <a:xfrm>
              <a:off x="5135376" y="1807960"/>
              <a:ext cx="1387662" cy="1637331"/>
              <a:chOff x="4054450" y="1478501"/>
              <a:chExt cx="2360979" cy="540956"/>
            </a:xfrm>
          </p:grpSpPr>
          <p:sp>
            <p:nvSpPr>
              <p:cNvPr id="66" name="TextBox 65"/>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Player</a:t>
                </a:r>
              </a:p>
            </p:txBody>
          </p:sp>
          <p:sp>
            <p:nvSpPr>
              <p:cNvPr id="67" name="Rounded Rectangle 66"/>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62" name="Group 61"/>
            <p:cNvGrpSpPr/>
            <p:nvPr/>
          </p:nvGrpSpPr>
          <p:grpSpPr>
            <a:xfrm>
              <a:off x="5382406" y="1978659"/>
              <a:ext cx="903330" cy="820884"/>
              <a:chOff x="8614587" y="2125678"/>
              <a:chExt cx="1076510" cy="1007092"/>
            </a:xfrm>
          </p:grpSpPr>
          <p:sp>
            <p:nvSpPr>
              <p:cNvPr id="64" name="Hexagon 63"/>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65"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3" name="Flowchart: Magnetic Disk 62"/>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68" name="Group 67"/>
          <p:cNvGrpSpPr/>
          <p:nvPr/>
        </p:nvGrpSpPr>
        <p:grpSpPr>
          <a:xfrm>
            <a:off x="3899664" y="3222390"/>
            <a:ext cx="1387662" cy="1637331"/>
            <a:chOff x="5135376" y="1807960"/>
            <a:chExt cx="1387662" cy="1637331"/>
          </a:xfrm>
        </p:grpSpPr>
        <p:grpSp>
          <p:nvGrpSpPr>
            <p:cNvPr id="69" name="Group 68"/>
            <p:cNvGrpSpPr/>
            <p:nvPr/>
          </p:nvGrpSpPr>
          <p:grpSpPr>
            <a:xfrm>
              <a:off x="5135376" y="1807960"/>
              <a:ext cx="1387662" cy="1637331"/>
              <a:chOff x="4054450" y="1478501"/>
              <a:chExt cx="2360979" cy="540956"/>
            </a:xfrm>
          </p:grpSpPr>
          <p:sp>
            <p:nvSpPr>
              <p:cNvPr id="74" name="TextBox 73"/>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Account</a:t>
                </a:r>
              </a:p>
            </p:txBody>
          </p:sp>
          <p:sp>
            <p:nvSpPr>
              <p:cNvPr id="75" name="Rounded Rectangle 74"/>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70" name="Group 69"/>
            <p:cNvGrpSpPr/>
            <p:nvPr/>
          </p:nvGrpSpPr>
          <p:grpSpPr>
            <a:xfrm>
              <a:off x="5382406" y="1978659"/>
              <a:ext cx="903330" cy="820884"/>
              <a:chOff x="8614587" y="2125678"/>
              <a:chExt cx="1076510" cy="1007092"/>
            </a:xfrm>
          </p:grpSpPr>
          <p:sp>
            <p:nvSpPr>
              <p:cNvPr id="72" name="Hexagon 71"/>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73"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 name="Flowchart: Magnetic Disk 70"/>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76" name="Group 75"/>
          <p:cNvGrpSpPr/>
          <p:nvPr/>
        </p:nvGrpSpPr>
        <p:grpSpPr>
          <a:xfrm>
            <a:off x="8479044" y="3238457"/>
            <a:ext cx="1387662" cy="1637331"/>
            <a:chOff x="5135376" y="1807960"/>
            <a:chExt cx="1387662" cy="1637331"/>
          </a:xfrm>
        </p:grpSpPr>
        <p:grpSp>
          <p:nvGrpSpPr>
            <p:cNvPr id="77" name="Group 76"/>
            <p:cNvGrpSpPr/>
            <p:nvPr/>
          </p:nvGrpSpPr>
          <p:grpSpPr>
            <a:xfrm>
              <a:off x="5135376" y="1807960"/>
              <a:ext cx="1387662" cy="1637331"/>
              <a:chOff x="4054450" y="1478501"/>
              <a:chExt cx="2360979" cy="540956"/>
            </a:xfrm>
          </p:grpSpPr>
          <p:sp>
            <p:nvSpPr>
              <p:cNvPr id="82" name="TextBox 81"/>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Crew</a:t>
                </a:r>
              </a:p>
            </p:txBody>
          </p:sp>
          <p:sp>
            <p:nvSpPr>
              <p:cNvPr id="83" name="Rounded Rectangle 82"/>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78" name="Group 77"/>
            <p:cNvGrpSpPr/>
            <p:nvPr/>
          </p:nvGrpSpPr>
          <p:grpSpPr>
            <a:xfrm>
              <a:off x="5382406" y="1978659"/>
              <a:ext cx="903330" cy="820884"/>
              <a:chOff x="8614587" y="2125678"/>
              <a:chExt cx="1076510" cy="1007092"/>
            </a:xfrm>
          </p:grpSpPr>
          <p:sp>
            <p:nvSpPr>
              <p:cNvPr id="80" name="Hexagon 79"/>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81"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9" name="Flowchart: Magnetic Disk 78"/>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84" name="Group 83"/>
          <p:cNvGrpSpPr/>
          <p:nvPr/>
        </p:nvGrpSpPr>
        <p:grpSpPr>
          <a:xfrm>
            <a:off x="6963726" y="3238416"/>
            <a:ext cx="1514930" cy="1637331"/>
            <a:chOff x="5135376" y="1807960"/>
            <a:chExt cx="1514930" cy="1637331"/>
          </a:xfrm>
        </p:grpSpPr>
        <p:grpSp>
          <p:nvGrpSpPr>
            <p:cNvPr id="85" name="Group 84"/>
            <p:cNvGrpSpPr/>
            <p:nvPr/>
          </p:nvGrpSpPr>
          <p:grpSpPr>
            <a:xfrm>
              <a:off x="5135376" y="1807960"/>
              <a:ext cx="1514930" cy="1637331"/>
              <a:chOff x="4054450" y="1478501"/>
              <a:chExt cx="2577513" cy="540956"/>
            </a:xfrm>
          </p:grpSpPr>
          <p:sp>
            <p:nvSpPr>
              <p:cNvPr id="90" name="TextBox 89"/>
              <p:cNvSpPr txBox="1"/>
              <p:nvPr/>
            </p:nvSpPr>
            <p:spPr>
              <a:xfrm>
                <a:off x="4054450" y="1857776"/>
                <a:ext cx="2577513"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Commerce</a:t>
                </a:r>
              </a:p>
            </p:txBody>
          </p:sp>
          <p:sp>
            <p:nvSpPr>
              <p:cNvPr id="91" name="Rounded Rectangle 90"/>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86" name="Group 85"/>
            <p:cNvGrpSpPr/>
            <p:nvPr/>
          </p:nvGrpSpPr>
          <p:grpSpPr>
            <a:xfrm>
              <a:off x="5382406" y="1978659"/>
              <a:ext cx="903330" cy="820884"/>
              <a:chOff x="8614587" y="2125678"/>
              <a:chExt cx="1076510" cy="1007092"/>
            </a:xfrm>
          </p:grpSpPr>
          <p:sp>
            <p:nvSpPr>
              <p:cNvPr id="88" name="Hexagon 87"/>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89"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7" name="Flowchart: Magnetic Disk 86"/>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92" name="Group 91"/>
          <p:cNvGrpSpPr/>
          <p:nvPr/>
        </p:nvGrpSpPr>
        <p:grpSpPr>
          <a:xfrm>
            <a:off x="10003044" y="3236379"/>
            <a:ext cx="1387662" cy="1637331"/>
            <a:chOff x="5135376" y="1807960"/>
            <a:chExt cx="1387662" cy="1637331"/>
          </a:xfrm>
        </p:grpSpPr>
        <p:grpSp>
          <p:nvGrpSpPr>
            <p:cNvPr id="93" name="Group 92"/>
            <p:cNvGrpSpPr/>
            <p:nvPr/>
          </p:nvGrpSpPr>
          <p:grpSpPr>
            <a:xfrm>
              <a:off x="5135376" y="1807960"/>
              <a:ext cx="1387662" cy="1637331"/>
              <a:chOff x="4054450" y="1478501"/>
              <a:chExt cx="2360979" cy="540956"/>
            </a:xfrm>
          </p:grpSpPr>
          <p:sp>
            <p:nvSpPr>
              <p:cNvPr id="98" name="TextBox 97"/>
              <p:cNvSpPr txBox="1"/>
              <p:nvPr/>
            </p:nvSpPr>
            <p:spPr>
              <a:xfrm>
                <a:off x="4054450" y="1857776"/>
                <a:ext cx="2360979" cy="16168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Alliance</a:t>
                </a:r>
              </a:p>
            </p:txBody>
          </p:sp>
          <p:sp>
            <p:nvSpPr>
              <p:cNvPr id="99" name="Rounded Rectangle 98"/>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94" name="Group 93"/>
            <p:cNvGrpSpPr/>
            <p:nvPr/>
          </p:nvGrpSpPr>
          <p:grpSpPr>
            <a:xfrm>
              <a:off x="5382406" y="1978659"/>
              <a:ext cx="903330" cy="820884"/>
              <a:chOff x="8614587" y="2125678"/>
              <a:chExt cx="1076510" cy="1007092"/>
            </a:xfrm>
          </p:grpSpPr>
          <p:sp>
            <p:nvSpPr>
              <p:cNvPr id="96" name="Hexagon 95"/>
              <p:cNvSpPr/>
              <p:nvPr/>
            </p:nvSpPr>
            <p:spPr bwMode="auto">
              <a:xfrm>
                <a:off x="8614587" y="2125678"/>
                <a:ext cx="1076510" cy="1007092"/>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97"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5" name="Flowchart: Magnetic Disk 94"/>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100" name="Group 99"/>
          <p:cNvGrpSpPr/>
          <p:nvPr/>
        </p:nvGrpSpPr>
        <p:grpSpPr>
          <a:xfrm>
            <a:off x="5170853" y="1369377"/>
            <a:ext cx="2461226" cy="1166719"/>
            <a:chOff x="632811" y="1939806"/>
            <a:chExt cx="2461226" cy="1166719"/>
          </a:xfrm>
        </p:grpSpPr>
        <p:sp>
          <p:nvSpPr>
            <p:cNvPr id="101" name="Hexagon 100"/>
            <p:cNvSpPr>
              <a:spLocks noChangeAspect="1"/>
            </p:cNvSpPr>
            <p:nvPr/>
          </p:nvSpPr>
          <p:spPr bwMode="auto">
            <a:xfrm>
              <a:off x="1943306" y="2120340"/>
              <a:ext cx="903330" cy="820884"/>
            </a:xfrm>
            <a:prstGeom prst="hexagon">
              <a:avLst/>
            </a:prstGeom>
            <a:solidFill>
              <a:srgbClr val="5C2D91">
                <a:lumMod val="60000"/>
                <a:lumOff val="40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pic>
          <p:nvPicPr>
            <p:cNvPr id="102"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2230176" y="2373167"/>
              <a:ext cx="390434" cy="304160"/>
            </a:xfrm>
            <a:prstGeom prst="rect">
              <a:avLst/>
            </a:prstGeom>
            <a:solidFill>
              <a:srgbClr val="5C2D91">
                <a:lumMod val="60000"/>
                <a:lumOff val="40000"/>
              </a:srgbClr>
            </a:solidFill>
            <a:ln>
              <a:noFill/>
            </a:ln>
            <a:extLst/>
          </p:spPr>
        </p:pic>
        <p:grpSp>
          <p:nvGrpSpPr>
            <p:cNvPr id="103" name="Group 102"/>
            <p:cNvGrpSpPr/>
            <p:nvPr/>
          </p:nvGrpSpPr>
          <p:grpSpPr>
            <a:xfrm>
              <a:off x="632811" y="1939806"/>
              <a:ext cx="2461226" cy="1166719"/>
              <a:chOff x="2303767" y="1478501"/>
              <a:chExt cx="3968521" cy="385471"/>
            </a:xfrm>
          </p:grpSpPr>
          <p:sp>
            <p:nvSpPr>
              <p:cNvPr id="104" name="TextBox 103"/>
              <p:cNvSpPr txBox="1"/>
              <p:nvPr/>
            </p:nvSpPr>
            <p:spPr>
              <a:xfrm>
                <a:off x="2303767" y="1574191"/>
                <a:ext cx="2173097" cy="251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Avatar</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(stateless)</a:t>
                </a:r>
              </a:p>
            </p:txBody>
          </p:sp>
          <p:sp>
            <p:nvSpPr>
              <p:cNvPr id="105" name="Rounded Rectangle 104"/>
              <p:cNvSpPr/>
              <p:nvPr/>
            </p:nvSpPr>
            <p:spPr bwMode="auto">
              <a:xfrm>
                <a:off x="4054450" y="1478501"/>
                <a:ext cx="2217838"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grpSp>
        <p:nvGrpSpPr>
          <p:cNvPr id="106" name="Group 105"/>
          <p:cNvGrpSpPr/>
          <p:nvPr/>
        </p:nvGrpSpPr>
        <p:grpSpPr>
          <a:xfrm>
            <a:off x="8342706" y="1399685"/>
            <a:ext cx="1551737" cy="1570050"/>
            <a:chOff x="5135376" y="1807961"/>
            <a:chExt cx="1551737" cy="1570050"/>
          </a:xfrm>
        </p:grpSpPr>
        <p:grpSp>
          <p:nvGrpSpPr>
            <p:cNvPr id="107" name="Group 106"/>
            <p:cNvGrpSpPr/>
            <p:nvPr/>
          </p:nvGrpSpPr>
          <p:grpSpPr>
            <a:xfrm>
              <a:off x="5135376" y="1807961"/>
              <a:ext cx="1551737" cy="1570050"/>
              <a:chOff x="4054450" y="1478501"/>
              <a:chExt cx="2640137" cy="518727"/>
            </a:xfrm>
          </p:grpSpPr>
          <p:sp>
            <p:nvSpPr>
              <p:cNvPr id="112" name="TextBox 111"/>
              <p:cNvSpPr txBox="1"/>
              <p:nvPr/>
            </p:nvSpPr>
            <p:spPr>
              <a:xfrm>
                <a:off x="4333608" y="1835547"/>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AI</a:t>
                </a:r>
              </a:p>
            </p:txBody>
          </p:sp>
          <p:sp>
            <p:nvSpPr>
              <p:cNvPr id="113" name="Rounded Rectangle 112"/>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8" name="Group 107"/>
            <p:cNvGrpSpPr/>
            <p:nvPr/>
          </p:nvGrpSpPr>
          <p:grpSpPr>
            <a:xfrm>
              <a:off x="5382406" y="1978659"/>
              <a:ext cx="903330" cy="820884"/>
              <a:chOff x="8614587" y="2125678"/>
              <a:chExt cx="1076510" cy="1007092"/>
            </a:xfrm>
          </p:grpSpPr>
          <p:sp>
            <p:nvSpPr>
              <p:cNvPr id="110" name="Hexagon 109"/>
              <p:cNvSpPr/>
              <p:nvPr/>
            </p:nvSpPr>
            <p:spPr bwMode="auto">
              <a:xfrm>
                <a:off x="8614587" y="2125678"/>
                <a:ext cx="1076510" cy="1007092"/>
              </a:xfrm>
              <a:prstGeom prst="hexagon">
                <a:avLst/>
              </a:prstGeom>
              <a:solidFill>
                <a:srgbClr val="BF8B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111"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9" name="Flowchart: Magnetic Disk 108"/>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114" name="Group 113"/>
          <p:cNvGrpSpPr/>
          <p:nvPr/>
        </p:nvGrpSpPr>
        <p:grpSpPr>
          <a:xfrm>
            <a:off x="9893910" y="1399684"/>
            <a:ext cx="1418024" cy="1560334"/>
            <a:chOff x="5135376" y="1807960"/>
            <a:chExt cx="1418024" cy="1560334"/>
          </a:xfrm>
        </p:grpSpPr>
        <p:grpSp>
          <p:nvGrpSpPr>
            <p:cNvPr id="115" name="Group 114"/>
            <p:cNvGrpSpPr/>
            <p:nvPr/>
          </p:nvGrpSpPr>
          <p:grpSpPr>
            <a:xfrm>
              <a:off x="5135376" y="1807960"/>
              <a:ext cx="1418024" cy="1560334"/>
              <a:chOff x="4054450" y="1478501"/>
              <a:chExt cx="2412637" cy="515517"/>
            </a:xfrm>
          </p:grpSpPr>
          <p:sp>
            <p:nvSpPr>
              <p:cNvPr id="120" name="TextBox 119"/>
              <p:cNvSpPr txBox="1"/>
              <p:nvPr/>
            </p:nvSpPr>
            <p:spPr>
              <a:xfrm>
                <a:off x="4106108" y="1832337"/>
                <a:ext cx="2360979" cy="16168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     Events</a:t>
                </a:r>
              </a:p>
            </p:txBody>
          </p:sp>
          <p:sp>
            <p:nvSpPr>
              <p:cNvPr id="121" name="Rounded Rectangle 120"/>
              <p:cNvSpPr/>
              <p:nvPr/>
            </p:nvSpPr>
            <p:spPr bwMode="auto">
              <a:xfrm>
                <a:off x="4054450" y="1478501"/>
                <a:ext cx="2360979" cy="385471"/>
              </a:xfrm>
              <a:prstGeom prst="roundRect">
                <a:avLst/>
              </a:prstGeom>
              <a:noFill/>
              <a:ln w="22225" cap="flat" cmpd="sng" algn="ctr">
                <a:solidFill>
                  <a:srgbClr val="FFFFFF"/>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16" name="Group 115"/>
            <p:cNvGrpSpPr/>
            <p:nvPr/>
          </p:nvGrpSpPr>
          <p:grpSpPr>
            <a:xfrm>
              <a:off x="5382406" y="1978659"/>
              <a:ext cx="903330" cy="820884"/>
              <a:chOff x="8614587" y="2125678"/>
              <a:chExt cx="1076510" cy="1007092"/>
            </a:xfrm>
          </p:grpSpPr>
          <p:sp>
            <p:nvSpPr>
              <p:cNvPr id="118" name="Hexagon 117"/>
              <p:cNvSpPr/>
              <p:nvPr/>
            </p:nvSpPr>
            <p:spPr bwMode="auto">
              <a:xfrm>
                <a:off x="8614587" y="2125678"/>
                <a:ext cx="1076510" cy="1007092"/>
              </a:xfrm>
              <a:prstGeom prst="hexagon">
                <a:avLst/>
              </a:prstGeom>
              <a:solidFill>
                <a:srgbClr val="FFB900">
                  <a:lumMod val="75000"/>
                </a:srgbClr>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pic>
            <p:nvPicPr>
              <p:cNvPr id="119" name="Picture 23"/>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8963302" y="2217592"/>
                <a:ext cx="429645" cy="3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7" name="Flowchart: Magnetic Disk 116"/>
            <p:cNvSpPr/>
            <p:nvPr/>
          </p:nvSpPr>
          <p:spPr>
            <a:xfrm>
              <a:off x="5695090" y="2450068"/>
              <a:ext cx="269148" cy="227038"/>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cxnSp>
        <p:nvCxnSpPr>
          <p:cNvPr id="122" name="Straight Arrow Connector 121"/>
          <p:cNvCxnSpPr>
            <a:stCxn id="64" idx="5"/>
          </p:cNvCxnSpPr>
          <p:nvPr/>
        </p:nvCxnSpPr>
        <p:spPr>
          <a:xfrm flipV="1">
            <a:off x="6384865" y="2544854"/>
            <a:ext cx="218813" cy="859652"/>
          </a:xfrm>
          <a:prstGeom prst="straightConnector1">
            <a:avLst/>
          </a:prstGeom>
          <a:noFill/>
          <a:ln w="53975" cap="flat" cmpd="sng" algn="ctr">
            <a:solidFill>
              <a:srgbClr val="00B050"/>
            </a:solidFill>
            <a:prstDash val="solid"/>
            <a:miter lim="800000"/>
            <a:headEnd type="triangle"/>
            <a:tailEnd type="triangle"/>
          </a:ln>
          <a:effectLst/>
        </p:spPr>
      </p:cxnSp>
      <p:cxnSp>
        <p:nvCxnSpPr>
          <p:cNvPr id="123" name="Straight Arrow Connector 122"/>
          <p:cNvCxnSpPr>
            <a:stCxn id="88" idx="4"/>
            <a:endCxn id="105" idx="2"/>
          </p:cNvCxnSpPr>
          <p:nvPr/>
        </p:nvCxnSpPr>
        <p:spPr>
          <a:xfrm flipH="1" flipV="1">
            <a:off x="6944342" y="2536096"/>
            <a:ext cx="471635" cy="873019"/>
          </a:xfrm>
          <a:prstGeom prst="straightConnector1">
            <a:avLst/>
          </a:prstGeom>
          <a:noFill/>
          <a:ln w="53975" cap="flat" cmpd="sng" algn="ctr">
            <a:solidFill>
              <a:srgbClr val="00B050"/>
            </a:solidFill>
            <a:prstDash val="solid"/>
            <a:miter lim="800000"/>
            <a:headEnd type="triangle"/>
            <a:tailEnd type="triangle"/>
          </a:ln>
          <a:effectLst/>
        </p:spPr>
      </p:cxnSp>
      <p:cxnSp>
        <p:nvCxnSpPr>
          <p:cNvPr id="124" name="Straight Arrow Connector 123"/>
          <p:cNvCxnSpPr>
            <a:stCxn id="80" idx="4"/>
          </p:cNvCxnSpPr>
          <p:nvPr/>
        </p:nvCxnSpPr>
        <p:spPr>
          <a:xfrm flipH="1" flipV="1">
            <a:off x="6974171" y="2544853"/>
            <a:ext cx="1957124" cy="864303"/>
          </a:xfrm>
          <a:prstGeom prst="straightConnector1">
            <a:avLst/>
          </a:prstGeom>
          <a:noFill/>
          <a:ln w="53975" cap="flat" cmpd="sng" algn="ctr">
            <a:solidFill>
              <a:srgbClr val="00B050"/>
            </a:solidFill>
            <a:prstDash val="solid"/>
            <a:miter lim="800000"/>
            <a:headEnd type="triangle"/>
            <a:tailEnd type="triangle"/>
          </a:ln>
          <a:effectLst/>
        </p:spPr>
      </p:cxnSp>
      <p:cxnSp>
        <p:nvCxnSpPr>
          <p:cNvPr id="125" name="Straight Arrow Connector 124"/>
          <p:cNvCxnSpPr>
            <a:stCxn id="96" idx="4"/>
          </p:cNvCxnSpPr>
          <p:nvPr/>
        </p:nvCxnSpPr>
        <p:spPr>
          <a:xfrm flipH="1" flipV="1">
            <a:off x="6974171" y="2557818"/>
            <a:ext cx="3481124" cy="849260"/>
          </a:xfrm>
          <a:prstGeom prst="straightConnector1">
            <a:avLst/>
          </a:prstGeom>
          <a:noFill/>
          <a:ln w="53975" cap="flat" cmpd="sng" algn="ctr">
            <a:solidFill>
              <a:srgbClr val="00B050"/>
            </a:solidFill>
            <a:prstDash val="solid"/>
            <a:miter lim="800000"/>
            <a:headEnd type="triangle"/>
            <a:tailEnd type="triangle"/>
          </a:ln>
          <a:effectLst/>
        </p:spPr>
      </p:cxnSp>
      <p:cxnSp>
        <p:nvCxnSpPr>
          <p:cNvPr id="126" name="Straight Arrow Connector 125"/>
          <p:cNvCxnSpPr/>
          <p:nvPr/>
        </p:nvCxnSpPr>
        <p:spPr>
          <a:xfrm flipH="1">
            <a:off x="3351875" y="4198126"/>
            <a:ext cx="395389" cy="362787"/>
          </a:xfrm>
          <a:prstGeom prst="straightConnector1">
            <a:avLst/>
          </a:prstGeom>
          <a:noFill/>
          <a:ln w="53975" cap="flat" cmpd="sng" algn="ctr">
            <a:solidFill>
              <a:srgbClr val="FFFFFF"/>
            </a:solidFill>
            <a:prstDash val="solid"/>
            <a:miter lim="800000"/>
            <a:tailEnd type="triangle"/>
          </a:ln>
          <a:effectLst/>
        </p:spPr>
      </p:cxnSp>
      <p:pic>
        <p:nvPicPr>
          <p:cNvPr id="127" name="Picture 126"/>
          <p:cNvPicPr>
            <a:picLocks noChangeAspect="1"/>
          </p:cNvPicPr>
          <p:nvPr/>
        </p:nvPicPr>
        <p:blipFill>
          <a:blip r:embed="rId3">
            <a:duotone>
              <a:srgbClr val="BAD80A">
                <a:shade val="45000"/>
                <a:satMod val="135000"/>
              </a:srgbClr>
              <a:prstClr val="white"/>
            </a:duotone>
            <a:extLst>
              <a:ext uri="{28A0092B-C50C-407E-A947-70E740481C1C}">
                <a14:useLocalDpi xmlns:a14="http://schemas.microsoft.com/office/drawing/2010/main" val="0"/>
              </a:ext>
            </a:extLst>
          </a:blip>
          <a:stretch>
            <a:fillRect/>
          </a:stretch>
        </p:blipFill>
        <p:spPr>
          <a:xfrm>
            <a:off x="6636541" y="88669"/>
            <a:ext cx="780290" cy="780290"/>
          </a:xfrm>
          <a:prstGeom prst="rect">
            <a:avLst/>
          </a:prstGeom>
        </p:spPr>
      </p:pic>
      <p:pic>
        <p:nvPicPr>
          <p:cNvPr id="128" name="Picture 127"/>
          <p:cNvPicPr>
            <a:picLocks noChangeAspect="1"/>
          </p:cNvPicPr>
          <p:nvPr/>
        </p:nvPicPr>
        <p:blipFill>
          <a:blip r:embed="rId3">
            <a:duotone>
              <a:srgbClr val="BAD80A">
                <a:shade val="45000"/>
                <a:satMod val="135000"/>
              </a:srgbClr>
              <a:prstClr val="white"/>
            </a:duotone>
            <a:extLst>
              <a:ext uri="{28A0092B-C50C-407E-A947-70E740481C1C}">
                <a14:useLocalDpi xmlns:a14="http://schemas.microsoft.com/office/drawing/2010/main" val="0"/>
              </a:ext>
            </a:extLst>
          </a:blip>
          <a:stretch>
            <a:fillRect/>
          </a:stretch>
        </p:blipFill>
        <p:spPr>
          <a:xfrm>
            <a:off x="432942" y="1645302"/>
            <a:ext cx="780290" cy="780290"/>
          </a:xfrm>
          <a:prstGeom prst="rect">
            <a:avLst/>
          </a:prstGeom>
        </p:spPr>
      </p:pic>
      <p:cxnSp>
        <p:nvCxnSpPr>
          <p:cNvPr id="129" name="Straight Arrow Connector 128"/>
          <p:cNvCxnSpPr/>
          <p:nvPr/>
        </p:nvCxnSpPr>
        <p:spPr>
          <a:xfrm>
            <a:off x="1362734" y="2098284"/>
            <a:ext cx="792975" cy="8614"/>
          </a:xfrm>
          <a:prstGeom prst="straightConnector1">
            <a:avLst/>
          </a:prstGeom>
          <a:noFill/>
          <a:ln w="53975" cap="flat" cmpd="sng" algn="ctr">
            <a:solidFill>
              <a:srgbClr val="FFFFFF"/>
            </a:solidFill>
            <a:prstDash val="solid"/>
            <a:miter lim="800000"/>
            <a:tailEnd type="triangle"/>
          </a:ln>
          <a:effectLst/>
        </p:spPr>
      </p:cxnSp>
      <p:sp>
        <p:nvSpPr>
          <p:cNvPr id="130" name="TextBox 129"/>
          <p:cNvSpPr txBox="1"/>
          <p:nvPr/>
        </p:nvSpPr>
        <p:spPr>
          <a:xfrm>
            <a:off x="7428798" y="83"/>
            <a:ext cx="1943639" cy="92640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web browser</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or device</a:t>
            </a:r>
          </a:p>
        </p:txBody>
      </p:sp>
      <p:sp>
        <p:nvSpPr>
          <p:cNvPr id="131" name="Hexagon 130"/>
          <p:cNvSpPr>
            <a:spLocks noChangeAspect="1"/>
          </p:cNvSpPr>
          <p:nvPr/>
        </p:nvSpPr>
        <p:spPr bwMode="auto">
          <a:xfrm>
            <a:off x="124653" y="5821910"/>
            <a:ext cx="361407" cy="318905"/>
          </a:xfrm>
          <a:prstGeom prst="hexagon">
            <a:avLst/>
          </a:prstGeom>
          <a:solidFill>
            <a:srgbClr val="00B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32" name="TextBox 131"/>
          <p:cNvSpPr txBox="1"/>
          <p:nvPr/>
        </p:nvSpPr>
        <p:spPr>
          <a:xfrm>
            <a:off x="427931" y="5419678"/>
            <a:ext cx="2142945" cy="111415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game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function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services</a:t>
            </a:r>
          </a:p>
        </p:txBody>
      </p:sp>
      <p:pic>
        <p:nvPicPr>
          <p:cNvPr id="133" name="Picture 132"/>
          <p:cNvPicPr>
            <a:picLocks noChangeAspect="1"/>
          </p:cNvPicPr>
          <p:nvPr/>
        </p:nvPicPr>
        <p:blipFill>
          <a:blip r:embed="rId4">
            <a:biLevel thresh="75000"/>
            <a:extLst>
              <a:ext uri="{28A0092B-C50C-407E-A947-70E740481C1C}">
                <a14:useLocalDpi xmlns:a14="http://schemas.microsoft.com/office/drawing/2010/main" val="0"/>
              </a:ext>
            </a:extLst>
          </a:blip>
          <a:stretch>
            <a:fillRect/>
          </a:stretch>
        </p:blipFill>
        <p:spPr>
          <a:xfrm>
            <a:off x="11281572" y="167822"/>
            <a:ext cx="780290" cy="780290"/>
          </a:xfrm>
          <a:prstGeom prst="rect">
            <a:avLst/>
          </a:prstGeom>
        </p:spPr>
      </p:pic>
      <p:sp>
        <p:nvSpPr>
          <p:cNvPr id="134" name="TextBox 133"/>
          <p:cNvSpPr txBox="1"/>
          <p:nvPr/>
        </p:nvSpPr>
        <p:spPr>
          <a:xfrm>
            <a:off x="10455295" y="346531"/>
            <a:ext cx="103794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CDN</a:t>
            </a:r>
          </a:p>
        </p:txBody>
      </p:sp>
      <p:sp>
        <p:nvSpPr>
          <p:cNvPr id="2" name="TextBox 1"/>
          <p:cNvSpPr txBox="1"/>
          <p:nvPr/>
        </p:nvSpPr>
        <p:spPr>
          <a:xfrm>
            <a:off x="3153877" y="2579092"/>
            <a:ext cx="2631426"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32 Microservices</a:t>
            </a:r>
          </a:p>
        </p:txBody>
      </p:sp>
      <p:sp>
        <p:nvSpPr>
          <p:cNvPr id="135" name="Hexagon 134"/>
          <p:cNvSpPr>
            <a:spLocks noChangeAspect="1"/>
          </p:cNvSpPr>
          <p:nvPr/>
        </p:nvSpPr>
        <p:spPr bwMode="auto">
          <a:xfrm>
            <a:off x="131590" y="4976715"/>
            <a:ext cx="361407" cy="318905"/>
          </a:xfrm>
          <a:prstGeom prst="hexagon">
            <a:avLst/>
          </a:prstGeom>
          <a:solidFill>
            <a:srgbClr val="BF8B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36" name="TextBox 135"/>
          <p:cNvSpPr txBox="1"/>
          <p:nvPr/>
        </p:nvSpPr>
        <p:spPr>
          <a:xfrm>
            <a:off x="435196" y="4694338"/>
            <a:ext cx="1368020" cy="8433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aggregate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services</a:t>
            </a:r>
          </a:p>
        </p:txBody>
      </p:sp>
      <p:sp>
        <p:nvSpPr>
          <p:cNvPr id="139" name="Hexagon 138"/>
          <p:cNvSpPr>
            <a:spLocks noChangeAspect="1"/>
          </p:cNvSpPr>
          <p:nvPr/>
        </p:nvSpPr>
        <p:spPr bwMode="auto">
          <a:xfrm>
            <a:off x="120305" y="4131520"/>
            <a:ext cx="361407" cy="318905"/>
          </a:xfrm>
          <a:prstGeom prst="hexagon">
            <a:avLst/>
          </a:prstGeom>
          <a:solidFill>
            <a:srgbClr val="FF00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40" name="TextBox 139"/>
          <p:cNvSpPr txBox="1"/>
          <p:nvPr/>
        </p:nvSpPr>
        <p:spPr>
          <a:xfrm>
            <a:off x="404561" y="3879492"/>
            <a:ext cx="1368020" cy="8156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physics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a:t>
            </a:r>
          </a:p>
        </p:txBody>
      </p:sp>
      <p:sp>
        <p:nvSpPr>
          <p:cNvPr id="143" name="Hexagon 142"/>
          <p:cNvSpPr>
            <a:spLocks noChangeAspect="1"/>
          </p:cNvSpPr>
          <p:nvPr/>
        </p:nvSpPr>
        <p:spPr bwMode="auto">
          <a:xfrm>
            <a:off x="120305" y="3287571"/>
            <a:ext cx="361407" cy="318905"/>
          </a:xfrm>
          <a:prstGeom prst="hexagon">
            <a:avLst/>
          </a:prstGeom>
          <a:solidFill>
            <a:srgbClr val="9C6CD2"/>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44" name="TextBox 143"/>
          <p:cNvSpPr txBox="1"/>
          <p:nvPr/>
        </p:nvSpPr>
        <p:spPr>
          <a:xfrm>
            <a:off x="404561" y="3003300"/>
            <a:ext cx="1368020" cy="8156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routing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services</a:t>
            </a:r>
          </a:p>
        </p:txBody>
      </p:sp>
    </p:spTree>
    <p:extLst>
      <p:ext uri="{BB962C8B-B14F-4D97-AF65-F5344CB8AC3E}">
        <p14:creationId xmlns:p14="http://schemas.microsoft.com/office/powerpoint/2010/main" val="198982697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3954463"/>
            <a:ext cx="10363199" cy="849463"/>
          </a:xfrm>
        </p:spPr>
        <p:txBody>
          <a:bodyPr/>
          <a:lstStyle/>
          <a:p>
            <a:r>
              <a:rPr lang="en-US" sz="4000" dirty="0"/>
              <a:t>Age of Ascent – Service Fabric</a:t>
            </a:r>
          </a:p>
        </p:txBody>
      </p:sp>
      <p:pic>
        <p:nvPicPr>
          <p:cNvPr id="5" name="Picture 4"/>
          <p:cNvPicPr>
            <a:picLocks noChangeAspect="1"/>
          </p:cNvPicPr>
          <p:nvPr/>
        </p:nvPicPr>
        <p:blipFill>
          <a:blip r:embed="rId3"/>
          <a:stretch>
            <a:fillRect/>
          </a:stretch>
        </p:blipFill>
        <p:spPr>
          <a:xfrm>
            <a:off x="9266237" y="308428"/>
            <a:ext cx="2808266" cy="1500747"/>
          </a:xfrm>
          <a:prstGeom prst="rect">
            <a:avLst/>
          </a:prstGeom>
        </p:spPr>
      </p:pic>
    </p:spTree>
    <p:extLst>
      <p:ext uri="{BB962C8B-B14F-4D97-AF65-F5344CB8AC3E}">
        <p14:creationId xmlns:p14="http://schemas.microsoft.com/office/powerpoint/2010/main" val="29566946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a:spLocks/>
          </p:cNvSpPr>
          <p:nvPr/>
        </p:nvSpPr>
        <p:spPr>
          <a:xfrm>
            <a:off x="142876" y="965199"/>
            <a:ext cx="12268198" cy="65532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Light"/>
                <a:ea typeface="+mn-ea"/>
                <a:cs typeface="+mn-cs"/>
              </a:rPr>
              <a:t>Come to the product booth and chat with the team</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Light"/>
                <a:ea typeface="+mn-ea"/>
                <a:cs typeface="+mn-cs"/>
              </a:rPr>
              <a:t>Download the Service Fabric developer SDK</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2"/>
              </a:rPr>
              <a:t>http://</a:t>
            </a:r>
            <a:r>
              <a:rPr kumimoji="0" lang="en-US" sz="20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a:ea typeface="+mn-ea"/>
                <a:cs typeface="+mn-cs"/>
                <a:hlinkClick r:id="rId2"/>
              </a:rPr>
              <a:t>aka.ms/ServiceFabricSDK</a:t>
            </a:r>
            <a:endParaRPr kumimoji="0" lang="en-US" sz="20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Download the standalone Service Fabric preview for Windows </a:t>
            </a:r>
            <a:r>
              <a:rPr kumimoji="0" lang="en-US" sz="32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Light"/>
                <a:ea typeface="+mn-ea"/>
                <a:cs typeface="+mn-cs"/>
              </a:rPr>
              <a:t>Server</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3"/>
              </a:rPr>
              <a:t>http://</a:t>
            </a:r>
            <a:r>
              <a:rPr kumimoji="0" lang="en-US" sz="18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a:ea typeface="+mn-ea"/>
                <a:cs typeface="+mn-cs"/>
                <a:hlinkClick r:id="rId3"/>
              </a:rPr>
              <a:t>aka.ms/ServiceFabricWS2012R2</a:t>
            </a:r>
            <a:r>
              <a:rPr kumimoji="0" lang="en-US" sz="18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a:ea typeface="+mn-ea"/>
                <a:cs typeface="+mn-cs"/>
              </a:rPr>
              <a:t> </a:t>
            </a: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Light"/>
                <a:ea typeface="+mn-ea"/>
                <a:cs typeface="+mn-cs"/>
              </a:rPr>
              <a:t>Learn from samples and complete solutions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2"/>
              </a:rPr>
              <a:t>http://</a:t>
            </a:r>
            <a:r>
              <a:rPr kumimoji="0" lang="en-US" sz="20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a:ea typeface="+mn-ea"/>
                <a:cs typeface="+mn-cs"/>
                <a:hlinkClick r:id="rId2"/>
              </a:rPr>
              <a:t>aka.ms/ServiceFabricSamples</a:t>
            </a: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Light"/>
                <a:ea typeface="+mn-ea"/>
                <a:cs typeface="+mn-cs"/>
              </a:rPr>
              <a:t>Signup for Service Fabric on Linux</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a:ea typeface="+mn-ea"/>
                <a:cs typeface="+mn-cs"/>
              </a:rPr>
              <a:t> </a:t>
            </a:r>
            <a:r>
              <a:rPr kumimoji="0" lang="en-US" sz="2400" b="0" i="0" u="sng"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4"/>
              </a:rPr>
              <a:t>http://</a:t>
            </a:r>
            <a:r>
              <a:rPr kumimoji="0" lang="en-US" sz="2400" b="0" i="0" u="sng"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a:ea typeface="+mn-ea"/>
                <a:cs typeface="+mn-cs"/>
                <a:hlinkClick r:id="rId4"/>
              </a:rPr>
              <a:t>aka.ms/SFlinuxpreview</a:t>
            </a:r>
            <a:r>
              <a:rPr kumimoji="0" lang="en-US" sz="24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a:ea typeface="+mn-ea"/>
                <a:cs typeface="+mn-cs"/>
              </a:rPr>
              <a:t> </a:t>
            </a:r>
            <a:endParaRPr kumimoji="0" lang="en-US" sz="18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Light"/>
                <a:ea typeface="+mn-ea"/>
                <a:cs typeface="+mn-cs"/>
              </a:rPr>
              <a:t>Provide feedback</a:t>
            </a:r>
          </a:p>
          <a:p>
            <a:pPr marL="5588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a:ea typeface="+mn-ea"/>
                <a:cs typeface="+mn-cs"/>
                <a:hlinkClick r:id="rId5"/>
              </a:rPr>
              <a:t>http</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5"/>
              </a:rPr>
              <a:t>://</a:t>
            </a:r>
            <a:r>
              <a:rPr kumimoji="0" lang="en-US" sz="20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a:ea typeface="+mn-ea"/>
                <a:cs typeface="+mn-cs"/>
                <a:hlinkClick r:id="rId5"/>
              </a:rPr>
              <a:t>aka.ms/ServiceFabricForum</a:t>
            </a: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2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Light"/>
                <a:ea typeface="+mn-ea"/>
                <a:cs typeface="+mn-cs"/>
              </a:rPr>
              <a:t>Twitter </a:t>
            </a:r>
            <a:r>
              <a:rPr kumimoji="0" lang="en-US" sz="32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Light"/>
                <a:ea typeface="+mn-ea"/>
                <a:cs typeface="+mn-cs"/>
              </a:rPr>
              <a:t>HashTag</a:t>
            </a:r>
            <a:endParaRPr kumimoji="0" 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215900" marR="0" lvl="2"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t>
            </a:r>
            <a:r>
              <a:rPr kumimoji="0" lang="en-US" sz="1800" b="0" i="0" u="none" strike="noStrike" kern="1200" cap="none" spc="0" normalizeH="0" baseline="0" noProof="0" dirty="0" err="1" smtClean="0">
                <a:ln>
                  <a:noFill/>
                </a:ln>
                <a:gradFill>
                  <a:gsLst>
                    <a:gs pos="1250">
                      <a:srgbClr val="505050"/>
                    </a:gs>
                    <a:gs pos="100000">
                      <a:srgbClr val="505050"/>
                    </a:gs>
                  </a:gsLst>
                  <a:lin ang="5400000" scaled="0"/>
                </a:gradFill>
                <a:effectLst/>
                <a:uLnTx/>
                <a:uFillTx/>
                <a:latin typeface="Segoe UI"/>
                <a:ea typeface="+mn-ea"/>
                <a:cs typeface="+mn-cs"/>
              </a:rPr>
              <a:t>AzureServiceFabric</a:t>
            </a:r>
            <a:endParaRPr kumimoji="0" lang="en-US" sz="16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a:ea typeface="+mn-ea"/>
              <a:cs typeface="+mn-cs"/>
            </a:endParaRP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5" name="Title 1"/>
          <p:cNvSpPr>
            <a:spLocks noGrp="1"/>
          </p:cNvSpPr>
          <p:nvPr>
            <p:ph type="title"/>
          </p:nvPr>
        </p:nvSpPr>
        <p:spPr>
          <a:xfrm>
            <a:off x="122239" y="65087"/>
            <a:ext cx="11889564" cy="917575"/>
          </a:xfrm>
        </p:spPr>
        <p:txBody>
          <a:bodyPr/>
          <a:lstStyle/>
          <a:p>
            <a:r>
              <a:rPr lang="en-US" dirty="0" smtClean="0"/>
              <a:t>Call to Action</a:t>
            </a:r>
            <a:endParaRPr lang="en-US" dirty="0"/>
          </a:p>
        </p:txBody>
      </p:sp>
    </p:spTree>
    <p:extLst>
      <p:ext uri="{BB962C8B-B14F-4D97-AF65-F5344CB8AC3E}">
        <p14:creationId xmlns:p14="http://schemas.microsoft.com/office/powerpoint/2010/main" val="5992100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020" y="2675446"/>
            <a:ext cx="3463268" cy="3463268"/>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5965" b="25517"/>
          <a:stretch/>
        </p:blipFill>
        <p:spPr>
          <a:xfrm>
            <a:off x="-1" y="2112657"/>
            <a:ext cx="6219421" cy="4881868"/>
          </a:xfrm>
          <a:prstGeom prst="rect">
            <a:avLst/>
          </a:prstGeom>
        </p:spPr>
      </p:pic>
      <p:sp>
        <p:nvSpPr>
          <p:cNvPr id="2" name="Title 1"/>
          <p:cNvSpPr>
            <a:spLocks noGrp="1"/>
          </p:cNvSpPr>
          <p:nvPr>
            <p:ph type="title"/>
          </p:nvPr>
        </p:nvSpPr>
        <p:spPr/>
        <p:txBody>
          <a:bodyPr/>
          <a:lstStyle/>
          <a:p>
            <a:r>
              <a:rPr lang="en-US" dirty="0"/>
              <a:t>Please Complete An Evaluation Form</a:t>
            </a:r>
            <a:br>
              <a:rPr lang="en-US" dirty="0"/>
            </a:br>
            <a:r>
              <a:rPr lang="en-US" sz="4400" dirty="0"/>
              <a:t>Your input is important</a:t>
            </a:r>
            <a:r>
              <a:rPr lang="en-US" sz="4400" dirty="0" smtClean="0"/>
              <a:t>!</a:t>
            </a:r>
            <a:endParaRPr lang="en-US" dirty="0"/>
          </a:p>
        </p:txBody>
      </p:sp>
      <p:sp>
        <p:nvSpPr>
          <p:cNvPr id="18" name="Text Placeholder 2"/>
          <p:cNvSpPr txBox="1">
            <a:spLocks/>
          </p:cNvSpPr>
          <p:nvPr/>
        </p:nvSpPr>
        <p:spPr>
          <a:xfrm>
            <a:off x="5174256" y="4092592"/>
            <a:ext cx="3150539" cy="6289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marR="0" lvl="0" indent="0" algn="ctr" defTabSz="932742" rtl="0" eaLnBrk="1" fontAlgn="auto" latinLnBrk="0" hangingPunct="1">
              <a:lnSpc>
                <a:spcPct val="90000"/>
              </a:lnSpc>
              <a:spcBef>
                <a:spcPct val="20000"/>
              </a:spcBef>
              <a:spcAft>
                <a:spcPts val="600"/>
              </a:spcAft>
              <a:buClr>
                <a:srgbClr val="505050"/>
              </a:buClr>
              <a:buSzPct val="100000"/>
              <a:buFontTx/>
              <a:buNone/>
              <a:tabLst/>
              <a:defRPr/>
            </a:pPr>
            <a:r>
              <a:rPr kumimoji="0" lang="en-US" sz="2800" b="0" i="0" u="sng" strike="noStrike" kern="1200" cap="none" spc="0" normalizeH="0" baseline="0" noProof="0" dirty="0" smtClean="0">
                <a:ln>
                  <a:noFill/>
                </a:ln>
                <a:gradFill>
                  <a:gsLst>
                    <a:gs pos="1250">
                      <a:srgbClr val="505050"/>
                    </a:gs>
                    <a:gs pos="100000">
                      <a:srgbClr val="505050"/>
                    </a:gs>
                  </a:gsLst>
                  <a:lin ang="5400000" scaled="0"/>
                </a:gradFill>
                <a:effectLst/>
                <a:uLnTx/>
                <a:uFillTx/>
                <a:latin typeface="Segoe UI"/>
                <a:ea typeface="+mn-ea"/>
                <a:cs typeface="+mn-cs"/>
              </a:rPr>
              <a:t>or</a:t>
            </a:r>
          </a:p>
        </p:txBody>
      </p:sp>
    </p:spTree>
    <p:extLst>
      <p:ext uri="{BB962C8B-B14F-4D97-AF65-F5344CB8AC3E}">
        <p14:creationId xmlns:p14="http://schemas.microsoft.com/office/powerpoint/2010/main" val="2938754383"/>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3" y="493882"/>
            <a:ext cx="11889564" cy="917575"/>
          </a:xfrm>
        </p:spPr>
        <p:txBody>
          <a:bodyPr/>
          <a:lstStyle/>
          <a:p>
            <a:r>
              <a:rPr lang="en-US" dirty="0" smtClean="0"/>
              <a:t>Why a </a:t>
            </a:r>
            <a:r>
              <a:rPr lang="en-US" dirty="0" err="1" smtClean="0"/>
              <a:t>microservices</a:t>
            </a:r>
            <a:r>
              <a:rPr lang="en-US" dirty="0" smtClean="0"/>
              <a:t> approach?</a:t>
            </a:r>
            <a:endParaRPr lang="en-US" dirty="0"/>
          </a:p>
        </p:txBody>
      </p:sp>
      <p:sp>
        <p:nvSpPr>
          <p:cNvPr id="4" name="Text Placeholder 3"/>
          <p:cNvSpPr>
            <a:spLocks noGrp="1"/>
          </p:cNvSpPr>
          <p:nvPr>
            <p:ph type="body" sz="quarter" idx="10"/>
          </p:nvPr>
        </p:nvSpPr>
        <p:spPr>
          <a:xfrm>
            <a:off x="274703" y="1363662"/>
            <a:ext cx="11887200" cy="5024791"/>
          </a:xfrm>
        </p:spPr>
        <p:txBody>
          <a:bodyPr/>
          <a:lstStyle/>
          <a:p>
            <a:pPr marL="571500" indent="-571500">
              <a:buFont typeface="Arial" panose="020B0604020202020204" pitchFamily="34" charset="0"/>
              <a:buChar char="•"/>
            </a:pPr>
            <a:r>
              <a:rPr lang="en-US" dirty="0" smtClean="0"/>
              <a:t>Continually evolving applications</a:t>
            </a:r>
          </a:p>
          <a:p>
            <a:pPr marL="571500" indent="-571500">
              <a:buFont typeface="Arial" panose="020B0604020202020204" pitchFamily="34" charset="0"/>
              <a:buChar char="•"/>
            </a:pPr>
            <a:r>
              <a:rPr lang="en-US" dirty="0" smtClean="0"/>
              <a:t>Faster delivery of features and capabilities to respond to customer expectations</a:t>
            </a:r>
          </a:p>
          <a:p>
            <a:pPr marL="571500" indent="-571500">
              <a:buFont typeface="Arial" panose="020B0604020202020204" pitchFamily="34" charset="0"/>
              <a:buChar char="•"/>
            </a:pPr>
            <a:r>
              <a:rPr lang="en-US" dirty="0"/>
              <a:t>Build and operate a service at scale</a:t>
            </a:r>
          </a:p>
          <a:p>
            <a:pPr marL="571500" indent="-571500">
              <a:buFont typeface="Arial" panose="020B0604020202020204" pitchFamily="34" charset="0"/>
              <a:buChar char="•"/>
            </a:pPr>
            <a:endParaRPr lang="en-US" dirty="0" smtClean="0"/>
          </a:p>
          <a:p>
            <a:endParaRPr lang="en-US" dirty="0" smtClean="0"/>
          </a:p>
          <a:p>
            <a:r>
              <a:rPr lang="en-US" sz="2800" dirty="0"/>
              <a:t>	</a:t>
            </a:r>
            <a:r>
              <a:rPr lang="en-US" dirty="0"/>
              <a:t/>
            </a:r>
            <a:br>
              <a:rPr lang="en-US" dirty="0"/>
            </a:br>
            <a:r>
              <a:rPr lang="en-US" dirty="0"/>
              <a:t/>
            </a:r>
            <a:br>
              <a:rPr lang="en-US" dirty="0"/>
            </a:br>
            <a:endParaRPr lang="en-US" dirty="0"/>
          </a:p>
        </p:txBody>
      </p:sp>
      <p:grpSp>
        <p:nvGrpSpPr>
          <p:cNvPr id="5" name="Group 4"/>
          <p:cNvGrpSpPr/>
          <p:nvPr/>
        </p:nvGrpSpPr>
        <p:grpSpPr>
          <a:xfrm>
            <a:off x="6827837" y="4183062"/>
            <a:ext cx="5462134" cy="2604610"/>
            <a:chOff x="602089" y="1248245"/>
            <a:chExt cx="10697282" cy="5093062"/>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9" name="Picture 8"/>
            <p:cNvPicPr>
              <a:picLocks noChangeAspect="1"/>
            </p:cNvPicPr>
            <p:nvPr/>
          </p:nvPicPr>
          <p:blipFill>
            <a:blip r:embed="rId6">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10" name="TextBox 9"/>
            <p:cNvSpPr txBox="1"/>
            <p:nvPr/>
          </p:nvSpPr>
          <p:spPr>
            <a:xfrm>
              <a:off x="2139996" y="1603565"/>
              <a:ext cx="825271" cy="496508"/>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Light"/>
                  <a:ea typeface="+mn-ea"/>
                  <a:cs typeface="Arial" pitchFamily="34" charset="0"/>
                </a:rPr>
                <a:t>Plan</a:t>
              </a:r>
            </a:p>
          </p:txBody>
        </p:sp>
        <p:sp>
          <p:nvSpPr>
            <p:cNvPr id="11" name="TextBox 10"/>
            <p:cNvSpPr txBox="1"/>
            <p:nvPr/>
          </p:nvSpPr>
          <p:spPr>
            <a:xfrm>
              <a:off x="1617487" y="1341956"/>
              <a:ext cx="754083" cy="1023106"/>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Arial" pitchFamily="34" charset="0"/>
                  <a:ea typeface="+mn-ea"/>
                  <a:cs typeface="Arial" pitchFamily="34" charset="0"/>
                </a:rPr>
                <a:t>1</a:t>
              </a:r>
            </a:p>
          </p:txBody>
        </p:sp>
        <p:sp>
          <p:nvSpPr>
            <p:cNvPr id="12" name="TextBox 11"/>
            <p:cNvSpPr txBox="1"/>
            <p:nvPr/>
          </p:nvSpPr>
          <p:spPr>
            <a:xfrm>
              <a:off x="8926278" y="1509856"/>
              <a:ext cx="2373093" cy="511553"/>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Light"/>
                  <a:ea typeface="+mn-ea"/>
                  <a:cs typeface="Arial" pitchFamily="34" charset="0"/>
                </a:rPr>
                <a:t>Monitor + Learn</a:t>
              </a:r>
            </a:p>
          </p:txBody>
        </p:sp>
        <p:sp>
          <p:nvSpPr>
            <p:cNvPr id="13" name="TextBox 12"/>
            <p:cNvSpPr txBox="1"/>
            <p:nvPr/>
          </p:nvSpPr>
          <p:spPr>
            <a:xfrm>
              <a:off x="9069971" y="5518255"/>
              <a:ext cx="1210498" cy="496508"/>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Light"/>
                  <a:ea typeface="+mn-ea"/>
                  <a:cs typeface="Arial" pitchFamily="34" charset="0"/>
                </a:rPr>
                <a:t>Release</a:t>
              </a:r>
            </a:p>
          </p:txBody>
        </p:sp>
        <p:sp>
          <p:nvSpPr>
            <p:cNvPr id="14" name="TextBox 13"/>
            <p:cNvSpPr txBox="1"/>
            <p:nvPr/>
          </p:nvSpPr>
          <p:spPr>
            <a:xfrm>
              <a:off x="2392334" y="5579810"/>
              <a:ext cx="2140477" cy="511553"/>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Light"/>
                  <a:ea typeface="+mn-ea"/>
                  <a:cs typeface="Arial" pitchFamily="34" charset="0"/>
                </a:rPr>
                <a:t>Develop + Test</a:t>
              </a:r>
            </a:p>
          </p:txBody>
        </p:sp>
        <p:sp>
          <p:nvSpPr>
            <p:cNvPr id="15" name="TextBox 14"/>
            <p:cNvSpPr txBox="1"/>
            <p:nvPr/>
          </p:nvSpPr>
          <p:spPr>
            <a:xfrm>
              <a:off x="1797780" y="5318201"/>
              <a:ext cx="754083" cy="1023106"/>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Arial" pitchFamily="34" charset="0"/>
                  <a:ea typeface="+mn-ea"/>
                  <a:cs typeface="Arial" pitchFamily="34" charset="0"/>
                </a:rPr>
                <a:t>2</a:t>
              </a:r>
            </a:p>
          </p:txBody>
        </p:sp>
        <p:sp>
          <p:nvSpPr>
            <p:cNvPr id="16" name="TextBox 15"/>
            <p:cNvSpPr txBox="1"/>
            <p:nvPr/>
          </p:nvSpPr>
          <p:spPr>
            <a:xfrm>
              <a:off x="602089" y="3418924"/>
              <a:ext cx="2533552" cy="324986"/>
            </a:xfrm>
            <a:prstGeom prst="rect">
              <a:avLst/>
            </a:prstGeom>
            <a:noFill/>
          </p:spPr>
          <p:txBody>
            <a:bodyPr wrap="square" lIns="0" tIns="0" rIns="0" bIns="0" rtlCol="0">
              <a:spAutoFit/>
            </a:bodyPr>
            <a:lstStyle/>
            <a:p>
              <a:pPr marL="0" marR="0" lvl="0" indent="0" algn="r" defTabSz="12679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Development</a:t>
              </a:r>
            </a:p>
          </p:txBody>
        </p:sp>
        <p:sp>
          <p:nvSpPr>
            <p:cNvPr id="17" name="TextBox 16"/>
            <p:cNvSpPr txBox="1"/>
            <p:nvPr/>
          </p:nvSpPr>
          <p:spPr>
            <a:xfrm>
              <a:off x="9040949" y="3418924"/>
              <a:ext cx="2092574" cy="324986"/>
            </a:xfrm>
            <a:prstGeom prst="rect">
              <a:avLst/>
            </a:prstGeom>
            <a:noFill/>
          </p:spPr>
          <p:txBody>
            <a:bodyPr wrap="square" lIns="0" tIns="0" rIns="0" bIns="0" rtlCol="0">
              <a:spAutoFit/>
            </a:bodyPr>
            <a:lstStyle/>
            <a:p>
              <a:pPr marL="0" marR="0" lvl="0" indent="0" algn="l" defTabSz="12679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Production</a:t>
              </a:r>
            </a:p>
          </p:txBody>
        </p:sp>
        <p:sp>
          <p:nvSpPr>
            <p:cNvPr id="18" name="TextBox 17"/>
            <p:cNvSpPr txBox="1"/>
            <p:nvPr/>
          </p:nvSpPr>
          <p:spPr>
            <a:xfrm>
              <a:off x="8314055" y="1248245"/>
              <a:ext cx="754083" cy="1023106"/>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Arial" pitchFamily="34" charset="0"/>
                  <a:ea typeface="+mn-ea"/>
                  <a:cs typeface="Arial" pitchFamily="34" charset="0"/>
                </a:rPr>
                <a:t>4</a:t>
              </a:r>
            </a:p>
          </p:txBody>
        </p:sp>
        <p:sp>
          <p:nvSpPr>
            <p:cNvPr id="19" name="TextBox 18"/>
            <p:cNvSpPr txBox="1"/>
            <p:nvPr/>
          </p:nvSpPr>
          <p:spPr>
            <a:xfrm>
              <a:off x="8496936" y="5250617"/>
              <a:ext cx="754083" cy="1023106"/>
            </a:xfrm>
            <a:prstGeom prst="rect">
              <a:avLst/>
            </a:prstGeom>
            <a:noFill/>
          </p:spPr>
          <p:txBody>
            <a:bodyPr wrap="non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Arial" pitchFamily="34" charset="0"/>
                  <a:ea typeface="+mn-ea"/>
                  <a:cs typeface="Arial" pitchFamily="34" charset="0"/>
                </a:rPr>
                <a:t>3</a:t>
              </a:r>
            </a:p>
          </p:txBody>
        </p:sp>
        <p:sp>
          <p:nvSpPr>
            <p:cNvPr id="20"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a:ea typeface="+mn-ea"/>
                <a:cs typeface="+mn-cs"/>
              </a:endParaRPr>
            </a:p>
          </p:txBody>
        </p:sp>
        <p:sp>
          <p:nvSpPr>
            <p:cNvPr id="21"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a:ea typeface="+mn-ea"/>
                <a:cs typeface="+mn-cs"/>
              </a:endParaRPr>
            </a:p>
          </p:txBody>
        </p:sp>
        <p:sp>
          <p:nvSpPr>
            <p:cNvPr id="22"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a:ea typeface="+mn-ea"/>
                <a:cs typeface="+mn-cs"/>
              </a:endParaRPr>
            </a:p>
          </p:txBody>
        </p:sp>
        <p:sp>
          <p:nvSpPr>
            <p:cNvPr id="23"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a:ea typeface="+mn-ea"/>
                <a:cs typeface="+mn-cs"/>
              </a:endParaRPr>
            </a:p>
          </p:txBody>
        </p:sp>
        <p:sp>
          <p:nvSpPr>
            <p:cNvPr id="24"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a:ea typeface="+mn-ea"/>
                <a:cs typeface="+mn-cs"/>
              </a:endParaRPr>
            </a:p>
          </p:txBody>
        </p:sp>
        <p:sp>
          <p:nvSpPr>
            <p:cNvPr id="25"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0078D7">
                <a:lumMod val="60000"/>
                <a:lumOff val="4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a:ea typeface="+mn-ea"/>
                <a:cs typeface="+mn-cs"/>
              </a:endParaRPr>
            </a:p>
          </p:txBody>
        </p:sp>
        <p:sp>
          <p:nvSpPr>
            <p:cNvPr id="26"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47051744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2807" y="3346126"/>
            <a:ext cx="2279421" cy="761892"/>
          </a:xfrm>
          <a:prstGeom prst="rect">
            <a:avLst/>
          </a:prstGeom>
        </p:spPr>
      </p:pic>
      <p:pic>
        <p:nvPicPr>
          <p:cNvPr id="5" name="Picture 4"/>
          <p:cNvPicPr>
            <a:picLocks noChangeAspect="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2807" y="4188688"/>
            <a:ext cx="2279421" cy="761892"/>
          </a:xfrm>
          <a:prstGeom prst="rect">
            <a:avLst/>
          </a:prstGeom>
        </p:spPr>
      </p:pic>
      <p:pic>
        <p:nvPicPr>
          <p:cNvPr id="6" name="Picture 5"/>
          <p:cNvPicPr>
            <a:picLocks noChangeAspect="1"/>
          </p:cNvPicPr>
          <p:nvPr/>
        </p:nvPicPr>
        <p:blipFill rotWithShape="1">
          <a:blip r:embed="rId6">
            <a:duotone>
              <a:schemeClr val="accent3">
                <a:shade val="45000"/>
                <a:satMod val="135000"/>
              </a:schemeClr>
              <a:prstClr val="white"/>
            </a:duotone>
            <a:extLst>
              <a:ext uri="{28A0092B-C50C-407E-A947-70E740481C1C}">
                <a14:useLocalDpi xmlns:a14="http://schemas.microsoft.com/office/drawing/2010/main" val="0"/>
              </a:ext>
            </a:extLst>
          </a:blip>
          <a:srcRect t="33955" b="34327"/>
          <a:stretch/>
        </p:blipFill>
        <p:spPr>
          <a:xfrm>
            <a:off x="1572808" y="5031251"/>
            <a:ext cx="2288538" cy="761892"/>
          </a:xfrm>
          <a:prstGeom prst="rect">
            <a:avLst/>
          </a:prstGeom>
        </p:spPr>
      </p:pic>
      <p:sp>
        <p:nvSpPr>
          <p:cNvPr id="7" name="Rectangle 6"/>
          <p:cNvSpPr/>
          <p:nvPr/>
        </p:nvSpPr>
        <p:spPr>
          <a:xfrm>
            <a:off x="496473" y="2505904"/>
            <a:ext cx="3886984" cy="596155"/>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505050"/>
                </a:solidFill>
                <a:effectLst/>
                <a:uLnTx/>
                <a:uFillTx/>
                <a:latin typeface="Segoe UI Light"/>
                <a:ea typeface="+mn-ea"/>
                <a:cs typeface="+mn-cs"/>
              </a:rPr>
              <a:t>S</a:t>
            </a:r>
            <a:r>
              <a:rPr kumimoji="0" lang="en-US" sz="1599" b="0" i="0" u="none" strike="noStrike" kern="1200" cap="none" spc="0" normalizeH="0" baseline="0" noProof="0" dirty="0" smtClean="0">
                <a:ln>
                  <a:noFill/>
                </a:ln>
                <a:solidFill>
                  <a:srgbClr val="505050"/>
                </a:solidFill>
                <a:effectLst/>
                <a:uLnTx/>
                <a:uFillTx/>
                <a:latin typeface="Segoe UI Light"/>
                <a:ea typeface="+mn-ea"/>
                <a:cs typeface="+mn-cs"/>
              </a:rPr>
              <a:t>cales </a:t>
            </a:r>
            <a:r>
              <a:rPr kumimoji="0" lang="en-US" sz="1599" b="0" i="0" u="none" strike="noStrike" kern="1200" cap="none" spc="0" normalizeH="0" baseline="0" noProof="0" dirty="0">
                <a:ln>
                  <a:noFill/>
                </a:ln>
                <a:solidFill>
                  <a:srgbClr val="505050"/>
                </a:solidFill>
                <a:effectLst/>
                <a:uLnTx/>
                <a:uFillTx/>
                <a:latin typeface="Segoe UI Light"/>
                <a:ea typeface="+mn-ea"/>
                <a:cs typeface="+mn-cs"/>
              </a:rPr>
              <a:t>by cloning the app on multiple servers/VMs/Containers</a:t>
            </a:r>
          </a:p>
        </p:txBody>
      </p:sp>
      <p:sp>
        <p:nvSpPr>
          <p:cNvPr id="8" name="Rectangle 7"/>
          <p:cNvSpPr/>
          <p:nvPr/>
        </p:nvSpPr>
        <p:spPr>
          <a:xfrm>
            <a:off x="783218" y="252457"/>
            <a:ext cx="5115190" cy="533636"/>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rPr>
              <a:t>Monolithic application approach</a:t>
            </a:r>
          </a:p>
        </p:txBody>
      </p:sp>
      <p:sp>
        <p:nvSpPr>
          <p:cNvPr id="9" name="Rectangle 8"/>
          <p:cNvSpPr/>
          <p:nvPr/>
        </p:nvSpPr>
        <p:spPr>
          <a:xfrm>
            <a:off x="6664145" y="268813"/>
            <a:ext cx="5571658" cy="533636"/>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505050"/>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505050"/>
                </a:solidFill>
                <a:effectLst/>
                <a:uLnTx/>
                <a:uFillTx/>
                <a:latin typeface="Segoe UI Light"/>
                <a:ea typeface="+mn-ea"/>
                <a:cs typeface="+mn-cs"/>
              </a:rPr>
              <a:t> application approach</a:t>
            </a:r>
          </a:p>
        </p:txBody>
      </p:sp>
      <p:sp>
        <p:nvSpPr>
          <p:cNvPr id="10" name="Rectangle 9"/>
          <p:cNvSpPr/>
          <p:nvPr/>
        </p:nvSpPr>
        <p:spPr>
          <a:xfrm>
            <a:off x="6347272" y="1129974"/>
            <a:ext cx="3186395" cy="84714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505050"/>
                </a:solidFill>
                <a:effectLst/>
                <a:uLnTx/>
                <a:uFillTx/>
                <a:latin typeface="Segoe UI Light"/>
                <a:ea typeface="+mn-ea"/>
                <a:cs typeface="+mn-cs"/>
              </a:rPr>
              <a:t>A </a:t>
            </a:r>
            <a:r>
              <a:rPr kumimoji="0" lang="en-US" sz="1599" b="0" i="0" u="none" strike="noStrike" kern="1200" cap="none" spc="0" normalizeH="0" baseline="0" noProof="0" dirty="0" err="1">
                <a:ln>
                  <a:noFill/>
                </a:ln>
                <a:solidFill>
                  <a:srgbClr val="505050"/>
                </a:solidFill>
                <a:effectLst/>
                <a:uLnTx/>
                <a:uFillTx/>
                <a:latin typeface="Segoe UI Light"/>
                <a:ea typeface="+mn-ea"/>
                <a:cs typeface="+mn-cs"/>
              </a:rPr>
              <a:t>microservice</a:t>
            </a:r>
            <a:r>
              <a:rPr kumimoji="0" lang="en-US" sz="1599" b="0" i="0" u="none" strike="noStrike" kern="1200" cap="none" spc="0" normalizeH="0" baseline="0" noProof="0" dirty="0">
                <a:ln>
                  <a:noFill/>
                </a:ln>
                <a:solidFill>
                  <a:srgbClr val="505050"/>
                </a:solidFill>
                <a:effectLst/>
                <a:uLnTx/>
                <a:uFillTx/>
                <a:latin typeface="Segoe UI Light"/>
                <a:ea typeface="+mn-ea"/>
                <a:cs typeface="+mn-cs"/>
              </a:rPr>
              <a:t> application separates functionality into separate smaller services.</a:t>
            </a:r>
          </a:p>
        </p:txBody>
      </p:sp>
      <p:grpSp>
        <p:nvGrpSpPr>
          <p:cNvPr id="11" name="Group 10"/>
          <p:cNvGrpSpPr/>
          <p:nvPr/>
        </p:nvGrpSpPr>
        <p:grpSpPr>
          <a:xfrm>
            <a:off x="6819421" y="2407260"/>
            <a:ext cx="4808096" cy="4137234"/>
            <a:chOff x="6851987" y="2430462"/>
            <a:chExt cx="4808779" cy="4137822"/>
          </a:xfrm>
        </p:grpSpPr>
        <p:pic>
          <p:nvPicPr>
            <p:cNvPr id="12" name="Picture 11"/>
            <p:cNvPicPr>
              <a:picLocks noChangeAspect="1"/>
            </p:cNvPicPr>
            <p:nvPr/>
          </p:nvPicPr>
          <p:blipFill>
            <a:blip r:embed="rId7"/>
            <a:stretch>
              <a:fillRect/>
            </a:stretch>
          </p:blipFill>
          <p:spPr>
            <a:xfrm>
              <a:off x="6851987" y="3328327"/>
              <a:ext cx="4808779" cy="3239957"/>
            </a:xfrm>
            <a:prstGeom prst="rect">
              <a:avLst/>
            </a:prstGeom>
          </p:spPr>
        </p:pic>
        <p:sp>
          <p:nvSpPr>
            <p:cNvPr id="13" name="Rectangle 12"/>
            <p:cNvSpPr/>
            <p:nvPr/>
          </p:nvSpPr>
          <p:spPr>
            <a:xfrm>
              <a:off x="6858001" y="2430462"/>
              <a:ext cx="4715072" cy="830730"/>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505050"/>
                  </a:solidFill>
                  <a:effectLst/>
                  <a:uLnTx/>
                  <a:uFillTx/>
                  <a:latin typeface="Segoe UI Light"/>
                  <a:ea typeface="+mn-ea"/>
                  <a:cs typeface="+mn-cs"/>
                </a:rPr>
                <a:t>S</a:t>
              </a:r>
              <a:r>
                <a:rPr kumimoji="0" lang="en-US" sz="1599" b="0" i="0" u="none" strike="noStrike" kern="1200" cap="none" spc="0" normalizeH="0" baseline="0" noProof="0" dirty="0" smtClean="0">
                  <a:ln>
                    <a:noFill/>
                  </a:ln>
                  <a:solidFill>
                    <a:srgbClr val="505050"/>
                  </a:solidFill>
                  <a:effectLst/>
                  <a:uLnTx/>
                  <a:uFillTx/>
                  <a:latin typeface="Segoe UI Light"/>
                  <a:ea typeface="+mn-ea"/>
                  <a:cs typeface="+mn-cs"/>
                </a:rPr>
                <a:t>cales </a:t>
              </a:r>
              <a:r>
                <a:rPr kumimoji="0" lang="en-US" sz="1599" b="0" i="0" u="none" strike="noStrike" kern="1200" cap="none" spc="0" normalizeH="0" baseline="0" noProof="0" dirty="0">
                  <a:ln>
                    <a:noFill/>
                  </a:ln>
                  <a:solidFill>
                    <a:srgbClr val="505050"/>
                  </a:solidFill>
                  <a:effectLst/>
                  <a:uLnTx/>
                  <a:uFillTx/>
                  <a:latin typeface="Segoe UI Light"/>
                  <a:ea typeface="+mn-ea"/>
                  <a:cs typeface="+mn-cs"/>
                </a:rPr>
                <a:t>out by deploying each service independently creating instances of these services across servers/VMs/containers</a:t>
              </a:r>
            </a:p>
          </p:txBody>
        </p:sp>
      </p:grpSp>
      <p:sp>
        <p:nvSpPr>
          <p:cNvPr id="14" name="Hexagon 13"/>
          <p:cNvSpPr/>
          <p:nvPr/>
        </p:nvSpPr>
        <p:spPr bwMode="auto">
          <a:xfrm>
            <a:off x="9951509" y="1408943"/>
            <a:ext cx="272812" cy="244066"/>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5" name="Hexagon 14"/>
          <p:cNvSpPr/>
          <p:nvPr/>
        </p:nvSpPr>
        <p:spPr bwMode="auto">
          <a:xfrm>
            <a:off x="11131355" y="1936871"/>
            <a:ext cx="272812" cy="244066"/>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6" name="Hexagon 15"/>
          <p:cNvSpPr/>
          <p:nvPr/>
        </p:nvSpPr>
        <p:spPr bwMode="auto">
          <a:xfrm>
            <a:off x="11564235" y="1694542"/>
            <a:ext cx="272812" cy="244066"/>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7" name="Hexagon 16"/>
          <p:cNvSpPr/>
          <p:nvPr/>
        </p:nvSpPr>
        <p:spPr bwMode="auto">
          <a:xfrm>
            <a:off x="9930527" y="1431219"/>
            <a:ext cx="272812" cy="244066"/>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8" name="Hexagon 17"/>
          <p:cNvSpPr/>
          <p:nvPr/>
        </p:nvSpPr>
        <p:spPr bwMode="auto">
          <a:xfrm>
            <a:off x="9955568" y="1384297"/>
            <a:ext cx="272812" cy="244066"/>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9" name="Hexagon 18"/>
          <p:cNvSpPr/>
          <p:nvPr/>
        </p:nvSpPr>
        <p:spPr bwMode="auto">
          <a:xfrm>
            <a:off x="9951096" y="1964837"/>
            <a:ext cx="272812" cy="244066"/>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 name="Hexagon 19"/>
          <p:cNvSpPr/>
          <p:nvPr/>
        </p:nvSpPr>
        <p:spPr bwMode="auto">
          <a:xfrm>
            <a:off x="9920509" y="1936871"/>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 name="Hexagon 20"/>
          <p:cNvSpPr/>
          <p:nvPr/>
        </p:nvSpPr>
        <p:spPr bwMode="auto">
          <a:xfrm>
            <a:off x="9937732" y="1983197"/>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2" name="Hexagon 21"/>
          <p:cNvSpPr/>
          <p:nvPr/>
        </p:nvSpPr>
        <p:spPr bwMode="auto">
          <a:xfrm>
            <a:off x="10350653" y="1727613"/>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3" name="Hexagon 22"/>
          <p:cNvSpPr/>
          <p:nvPr/>
        </p:nvSpPr>
        <p:spPr bwMode="auto">
          <a:xfrm>
            <a:off x="10391969" y="1678564"/>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4" name="Hexagon 23"/>
          <p:cNvSpPr/>
          <p:nvPr/>
        </p:nvSpPr>
        <p:spPr bwMode="auto">
          <a:xfrm>
            <a:off x="10348780" y="1693159"/>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5" name="Hexagon 24"/>
          <p:cNvSpPr/>
          <p:nvPr/>
        </p:nvSpPr>
        <p:spPr bwMode="auto">
          <a:xfrm>
            <a:off x="11084478" y="1363718"/>
            <a:ext cx="366566" cy="309828"/>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6" name="Hexagon 25"/>
          <p:cNvSpPr/>
          <p:nvPr/>
        </p:nvSpPr>
        <p:spPr bwMode="auto">
          <a:xfrm>
            <a:off x="11084478" y="1927901"/>
            <a:ext cx="366566" cy="309828"/>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 name="Hexagon 26"/>
          <p:cNvSpPr/>
          <p:nvPr/>
        </p:nvSpPr>
        <p:spPr bwMode="auto">
          <a:xfrm>
            <a:off x="11501837" y="1652581"/>
            <a:ext cx="366566" cy="309828"/>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 name="Rounded Rectangle 27"/>
          <p:cNvSpPr/>
          <p:nvPr/>
        </p:nvSpPr>
        <p:spPr bwMode="auto">
          <a:xfrm>
            <a:off x="10919019" y="1294011"/>
            <a:ext cx="1023415" cy="1019294"/>
          </a:xfrm>
          <a:prstGeom prst="roundRect">
            <a:avLst/>
          </a:prstGeom>
          <a:noFill/>
          <a:ln w="10795" cap="flat" cmpd="sng" algn="ctr">
            <a:solidFill>
              <a:srgbClr val="404040"/>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9" name="Rectangle 28"/>
          <p:cNvSpPr/>
          <p:nvPr/>
        </p:nvSpPr>
        <p:spPr>
          <a:xfrm>
            <a:off x="496472" y="975981"/>
            <a:ext cx="3456340" cy="1322798"/>
          </a:xfrm>
          <a:prstGeom prst="rect">
            <a:avLst/>
          </a:prstGeom>
        </p:spPr>
        <p:txBody>
          <a:bodyPr wrap="square">
            <a:spAutoFit/>
          </a:bodyPr>
          <a:lstStyle/>
          <a:p>
            <a:pPr marL="285750" marR="0" lvl="0" indent="-285750" algn="l" defTabSz="8963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505050"/>
                </a:solidFill>
                <a:effectLst/>
                <a:uLnTx/>
                <a:uFillTx/>
                <a:latin typeface="Segoe UI Light"/>
                <a:ea typeface="+mn-ea"/>
                <a:cs typeface="+mn-cs"/>
              </a:rPr>
              <a:t>A monolith app contains domain specific functionality and is normally divided by functional layers such as web, business and data</a:t>
            </a:r>
          </a:p>
        </p:txBody>
      </p:sp>
      <p:pic>
        <p:nvPicPr>
          <p:cNvPr id="30" name="Picture 29"/>
          <p:cNvPicPr>
            <a:picLocks noChangeAspect="1"/>
          </p:cNvPicPr>
          <p:nvPr/>
        </p:nvPicPr>
        <p:blipFill>
          <a:blip r:embed="rId8"/>
          <a:stretch>
            <a:fillRect/>
          </a:stretch>
        </p:blipFill>
        <p:spPr>
          <a:xfrm>
            <a:off x="4083957" y="1367721"/>
            <a:ext cx="605950" cy="602386"/>
          </a:xfrm>
          <a:prstGeom prst="rect">
            <a:avLst/>
          </a:prstGeom>
        </p:spPr>
      </p:pic>
      <p:pic>
        <p:nvPicPr>
          <p:cNvPr id="31" name="Picture 30"/>
          <p:cNvPicPr>
            <a:picLocks noChangeAspect="1"/>
          </p:cNvPicPr>
          <p:nvPr/>
        </p:nvPicPr>
        <p:blipFill>
          <a:blip r:embed="rId8"/>
          <a:stretch>
            <a:fillRect/>
          </a:stretch>
        </p:blipFill>
        <p:spPr>
          <a:xfrm>
            <a:off x="4381935" y="1423533"/>
            <a:ext cx="605950" cy="602386"/>
          </a:xfrm>
          <a:prstGeom prst="rect">
            <a:avLst/>
          </a:prstGeom>
        </p:spPr>
      </p:pic>
      <p:pic>
        <p:nvPicPr>
          <p:cNvPr id="32" name="Picture 31"/>
          <p:cNvPicPr>
            <a:picLocks noChangeAspect="1"/>
          </p:cNvPicPr>
          <p:nvPr/>
        </p:nvPicPr>
        <p:blipFill>
          <a:blip r:embed="rId8"/>
          <a:stretch>
            <a:fillRect/>
          </a:stretch>
        </p:blipFill>
        <p:spPr>
          <a:xfrm>
            <a:off x="4311380" y="1658307"/>
            <a:ext cx="605950" cy="602386"/>
          </a:xfrm>
          <a:prstGeom prst="rect">
            <a:avLst/>
          </a:prstGeom>
        </p:spPr>
      </p:pic>
      <p:grpSp>
        <p:nvGrpSpPr>
          <p:cNvPr id="33" name="Group 32"/>
          <p:cNvGrpSpPr/>
          <p:nvPr/>
        </p:nvGrpSpPr>
        <p:grpSpPr>
          <a:xfrm>
            <a:off x="9684116" y="945708"/>
            <a:ext cx="1023415" cy="1367596"/>
            <a:chOff x="9684608" y="945346"/>
            <a:chExt cx="1023560" cy="1367790"/>
          </a:xfrm>
        </p:grpSpPr>
        <p:sp>
          <p:nvSpPr>
            <p:cNvPr id="34" name="Hexagon 33"/>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5" name="Hexagon 34"/>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6" name="Hexagon 35"/>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7" name="Rounded Rectangle 36"/>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8" name="Rectangle 37"/>
            <p:cNvSpPr/>
            <p:nvPr/>
          </p:nvSpPr>
          <p:spPr>
            <a:xfrm>
              <a:off x="9845620" y="945346"/>
              <a:ext cx="749224" cy="376738"/>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App 1</a:t>
              </a:r>
            </a:p>
          </p:txBody>
        </p:sp>
      </p:grpSp>
      <p:sp>
        <p:nvSpPr>
          <p:cNvPr id="39" name="Rectangle 38"/>
          <p:cNvSpPr/>
          <p:nvPr/>
        </p:nvSpPr>
        <p:spPr>
          <a:xfrm>
            <a:off x="11065134" y="932513"/>
            <a:ext cx="786721"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App 2</a:t>
            </a:r>
          </a:p>
        </p:txBody>
      </p:sp>
      <p:sp>
        <p:nvSpPr>
          <p:cNvPr id="40" name="Hexagon 39"/>
          <p:cNvSpPr/>
          <p:nvPr/>
        </p:nvSpPr>
        <p:spPr bwMode="auto">
          <a:xfrm>
            <a:off x="11124830" y="1418134"/>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1" name="Hexagon 40"/>
          <p:cNvSpPr/>
          <p:nvPr/>
        </p:nvSpPr>
        <p:spPr bwMode="auto">
          <a:xfrm>
            <a:off x="11124830" y="1408943"/>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2" name="Hexagon 41"/>
          <p:cNvSpPr/>
          <p:nvPr/>
        </p:nvSpPr>
        <p:spPr bwMode="auto">
          <a:xfrm>
            <a:off x="11139818" y="1365785"/>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3" name="Hexagon 42"/>
          <p:cNvSpPr/>
          <p:nvPr/>
        </p:nvSpPr>
        <p:spPr bwMode="auto">
          <a:xfrm>
            <a:off x="11085559" y="1949836"/>
            <a:ext cx="272812" cy="244066"/>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4" name="Hexagon 43"/>
          <p:cNvSpPr/>
          <p:nvPr/>
        </p:nvSpPr>
        <p:spPr bwMode="auto">
          <a:xfrm>
            <a:off x="11577474" y="1671877"/>
            <a:ext cx="272812" cy="244066"/>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5" name="Hexagon 44"/>
          <p:cNvSpPr/>
          <p:nvPr/>
        </p:nvSpPr>
        <p:spPr bwMode="auto">
          <a:xfrm>
            <a:off x="11539836" y="1668912"/>
            <a:ext cx="272812" cy="244066"/>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46" name="Hexagon 45"/>
          <p:cNvSpPr/>
          <p:nvPr/>
        </p:nvSpPr>
        <p:spPr bwMode="auto">
          <a:xfrm>
            <a:off x="11150661" y="1962541"/>
            <a:ext cx="272812" cy="244066"/>
          </a:xfrm>
          <a:prstGeom prst="hexagon">
            <a:avLst/>
          </a:prstGeom>
          <a:solidFill>
            <a:srgbClr val="FF8C00">
              <a:lumMod val="75000"/>
            </a:srgbClr>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cxnSp>
        <p:nvCxnSpPr>
          <p:cNvPr id="47" name="Straight Connector 46"/>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48" name="Group 47"/>
          <p:cNvGrpSpPr/>
          <p:nvPr/>
        </p:nvGrpSpPr>
        <p:grpSpPr>
          <a:xfrm>
            <a:off x="4005161" y="966264"/>
            <a:ext cx="1023415" cy="1341120"/>
            <a:chOff x="4004846" y="965905"/>
            <a:chExt cx="1023560" cy="1341310"/>
          </a:xfrm>
        </p:grpSpPr>
        <p:sp>
          <p:nvSpPr>
            <p:cNvPr id="49" name="Rounded Rectangle 48"/>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0" name="Rectangle 49"/>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1" name="Rectangle 50"/>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2" name="Rectangle 51"/>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3" name="Rectangle 52"/>
            <p:cNvSpPr/>
            <p:nvPr/>
          </p:nvSpPr>
          <p:spPr>
            <a:xfrm>
              <a:off x="4160986" y="965905"/>
              <a:ext cx="749224" cy="376738"/>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Light"/>
                  <a:ea typeface="+mn-ea"/>
                  <a:cs typeface="+mn-cs"/>
                </a:rPr>
                <a:t>App 1</a:t>
              </a:r>
            </a:p>
          </p:txBody>
        </p:sp>
      </p:grpSp>
      <p:sp>
        <p:nvSpPr>
          <p:cNvPr id="54" name="Hexagon 53"/>
          <p:cNvSpPr/>
          <p:nvPr/>
        </p:nvSpPr>
        <p:spPr bwMode="auto">
          <a:xfrm>
            <a:off x="9919926" y="1974226"/>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5" name="Hexagon 54"/>
          <p:cNvSpPr/>
          <p:nvPr/>
        </p:nvSpPr>
        <p:spPr bwMode="auto">
          <a:xfrm>
            <a:off x="9903286" y="1962407"/>
            <a:ext cx="272812" cy="244066"/>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6" name="Hexagon 55"/>
          <p:cNvSpPr/>
          <p:nvPr/>
        </p:nvSpPr>
        <p:spPr bwMode="auto">
          <a:xfrm>
            <a:off x="11119123" y="1401439"/>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7" name="Hexagon 56"/>
          <p:cNvSpPr/>
          <p:nvPr/>
        </p:nvSpPr>
        <p:spPr bwMode="auto">
          <a:xfrm>
            <a:off x="11124877" y="1414274"/>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8" name="Hexagon 57"/>
          <p:cNvSpPr/>
          <p:nvPr/>
        </p:nvSpPr>
        <p:spPr bwMode="auto">
          <a:xfrm>
            <a:off x="11078725" y="1367873"/>
            <a:ext cx="272812" cy="244066"/>
          </a:xfrm>
          <a:prstGeom prst="hexagon">
            <a:avLst/>
          </a:prstGeom>
          <a:solidFill>
            <a:srgbClr val="00206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59" name="Hexagon 58"/>
          <p:cNvSpPr/>
          <p:nvPr/>
        </p:nvSpPr>
        <p:spPr bwMode="auto">
          <a:xfrm>
            <a:off x="10346033" y="1713392"/>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0" name="Hexagon 59"/>
          <p:cNvSpPr/>
          <p:nvPr/>
        </p:nvSpPr>
        <p:spPr bwMode="auto">
          <a:xfrm>
            <a:off x="10367571" y="1709022"/>
            <a:ext cx="272812" cy="244066"/>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4062839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0"/>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1"/>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2"/>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500"/>
                            </p:stCondLst>
                            <p:childTnLst>
                              <p:par>
                                <p:cTn id="29" presetID="42" presetClass="path" presetSubtype="0" accel="50000" decel="50000" fill="hold" grpId="0" nodeType="afterEffect">
                                  <p:stCondLst>
                                    <p:cond delay="0"/>
                                  </p:stCondLst>
                                  <p:childTnLst>
                                    <p:animMotion origin="layout" path="M 2.4432E-6 -2.55561E-6 L -0.08936 0.28121 " pathEditMode="relative" rAng="0" ptsTypes="AA">
                                      <p:cBhvr>
                                        <p:cTn id="30" dur="2000" fill="hold"/>
                                        <p:tgtEl>
                                          <p:spTgt spid="14"/>
                                        </p:tgtEl>
                                        <p:attrNameLst>
                                          <p:attrName>ppt_x</p:attrName>
                                          <p:attrName>ppt_y</p:attrName>
                                        </p:attrNameLst>
                                      </p:cBhvr>
                                      <p:rCtr x="-4468" y="14049"/>
                                    </p:animMotion>
                                  </p:childTnLst>
                                </p:cTn>
                              </p:par>
                              <p:par>
                                <p:cTn id="31" presetID="42" presetClass="path" presetSubtype="0" accel="50000" decel="50000" fill="hold" grpId="0" nodeType="withEffect">
                                  <p:stCondLst>
                                    <p:cond delay="0"/>
                                  </p:stCondLst>
                                  <p:childTnLst>
                                    <p:animMotion origin="layout" path="M 1.87644E-6 -4.08534E-8 L -0.21764 0.39719 " pathEditMode="relative" rAng="0" ptsTypes="AA">
                                      <p:cBhvr>
                                        <p:cTn id="32" dur="2000" fill="hold"/>
                                        <p:tgtEl>
                                          <p:spTgt spid="17"/>
                                        </p:tgtEl>
                                        <p:attrNameLst>
                                          <p:attrName>ppt_x</p:attrName>
                                          <p:attrName>ppt_y</p:attrName>
                                        </p:attrNameLst>
                                      </p:cBhvr>
                                      <p:rCtr x="-10888" y="19859"/>
                                    </p:animMotion>
                                  </p:childTnLst>
                                </p:cTn>
                              </p:par>
                              <p:par>
                                <p:cTn id="33" presetID="42" presetClass="path" presetSubtype="0" accel="50000" decel="50000" fill="hold" grpId="0" nodeType="withEffect">
                                  <p:stCondLst>
                                    <p:cond delay="0"/>
                                  </p:stCondLst>
                                  <p:childTnLst>
                                    <p:animMotion origin="layout" path="M 4.59535E-8 -4.335E-6 L -0.1482 0.27985 " pathEditMode="relative" rAng="0" ptsTypes="AA">
                                      <p:cBhvr>
                                        <p:cTn id="34" dur="2000" fill="hold"/>
                                        <p:tgtEl>
                                          <p:spTgt spid="40"/>
                                        </p:tgtEl>
                                        <p:attrNameLst>
                                          <p:attrName>ppt_x</p:attrName>
                                          <p:attrName>ppt_y</p:attrName>
                                        </p:attrNameLst>
                                      </p:cBhvr>
                                      <p:rCtr x="-7416" y="13981"/>
                                    </p:animMotion>
                                  </p:childTnLst>
                                </p:cTn>
                              </p:par>
                              <p:par>
                                <p:cTn id="35" presetID="42" presetClass="path" presetSubtype="0" accel="50000" decel="50000" fill="hold" grpId="0" nodeType="withEffect">
                                  <p:stCondLst>
                                    <p:cond delay="0"/>
                                  </p:stCondLst>
                                  <p:childTnLst>
                                    <p:animMotion origin="layout" path="M 4.59535E-8 -2.55561E-6 L -0.04927 0.42284 " pathEditMode="relative" rAng="0" ptsTypes="AA">
                                      <p:cBhvr>
                                        <p:cTn id="36" dur="2000" fill="hold"/>
                                        <p:tgtEl>
                                          <p:spTgt spid="41"/>
                                        </p:tgtEl>
                                        <p:attrNameLst>
                                          <p:attrName>ppt_x</p:attrName>
                                          <p:attrName>ppt_y</p:attrName>
                                        </p:attrNameLst>
                                      </p:cBhvr>
                                      <p:rCtr x="-2464" y="21130"/>
                                    </p:animMotion>
                                  </p:childTnLst>
                                </p:cTn>
                              </p:par>
                              <p:par>
                                <p:cTn id="37" presetID="42" presetClass="path" presetSubtype="0" accel="50000" decel="50000" fill="hold" grpId="0" nodeType="withEffect">
                                  <p:stCondLst>
                                    <p:cond delay="0"/>
                                  </p:stCondLst>
                                  <p:childTnLst>
                                    <p:animMotion origin="layout" path="M 2.6168E-6 -2.16523E-6 L -0.00664 0.35475 " pathEditMode="relative" rAng="0" ptsTypes="AA">
                                      <p:cBhvr>
                                        <p:cTn id="38" dur="2000" fill="hold"/>
                                        <p:tgtEl>
                                          <p:spTgt spid="22"/>
                                        </p:tgtEl>
                                        <p:attrNameLst>
                                          <p:attrName>ppt_x</p:attrName>
                                          <p:attrName>ppt_y</p:attrName>
                                        </p:attrNameLst>
                                      </p:cBhvr>
                                      <p:rCtr x="-332" y="17726"/>
                                    </p:animMotion>
                                  </p:childTnLst>
                                </p:cTn>
                              </p:par>
                              <p:par>
                                <p:cTn id="39" presetID="42" presetClass="path" presetSubtype="0" accel="50000" decel="50000" fill="hold" grpId="0" nodeType="withEffect">
                                  <p:stCondLst>
                                    <p:cond delay="0"/>
                                  </p:stCondLst>
                                  <p:childTnLst>
                                    <p:animMotion origin="layout" path="M 1.26372E-6 2.9823E-6 L -0.02796 0.32297 " pathEditMode="relative" rAng="0" ptsTypes="AA">
                                      <p:cBhvr>
                                        <p:cTn id="40" dur="2000" fill="hold"/>
                                        <p:tgtEl>
                                          <p:spTgt spid="43"/>
                                        </p:tgtEl>
                                        <p:attrNameLst>
                                          <p:attrName>ppt_x</p:attrName>
                                          <p:attrName>ppt_y</p:attrName>
                                        </p:attrNameLst>
                                      </p:cBhvr>
                                      <p:rCtr x="-1404" y="16137"/>
                                    </p:animMotion>
                                  </p:childTnLst>
                                </p:cTn>
                              </p:par>
                              <p:par>
                                <p:cTn id="41" presetID="42" presetClass="path" presetSubtype="0" accel="50000" decel="50000" fill="hold" grpId="0" nodeType="withEffect">
                                  <p:stCondLst>
                                    <p:cond delay="0"/>
                                  </p:stCondLst>
                                  <p:childTnLst>
                                    <p:animMotion origin="layout" path="M -3.91626E-6 -4.52565E-6 L -0.05667 0.51635 " pathEditMode="relative" rAng="0" ptsTypes="AA">
                                      <p:cBhvr>
                                        <p:cTn id="42" dur="2000" fill="hold"/>
                                        <p:tgtEl>
                                          <p:spTgt spid="45"/>
                                        </p:tgtEl>
                                        <p:attrNameLst>
                                          <p:attrName>ppt_x</p:attrName>
                                          <p:attrName>ppt_y</p:attrName>
                                        </p:attrNameLst>
                                      </p:cBhvr>
                                      <p:rCtr x="-2834" y="25806"/>
                                    </p:animMotion>
                                  </p:childTnLst>
                                </p:cTn>
                              </p:par>
                              <p:par>
                                <p:cTn id="43" presetID="42" presetClass="path" presetSubtype="0" accel="50000" decel="50000" fill="hold" grpId="0" nodeType="withEffect">
                                  <p:stCondLst>
                                    <p:cond delay="0"/>
                                  </p:stCondLst>
                                  <p:childTnLst>
                                    <p:animMotion origin="layout" path="M 3.55885E-6 -4.54834E-6 L -0.34057 0.4065 " pathEditMode="relative" rAng="0" ptsTypes="AA">
                                      <p:cBhvr>
                                        <p:cTn id="44" dur="2000" fill="hold"/>
                                        <p:tgtEl>
                                          <p:spTgt spid="42"/>
                                        </p:tgtEl>
                                        <p:attrNameLst>
                                          <p:attrName>ppt_x</p:attrName>
                                          <p:attrName>ppt_y</p:attrName>
                                        </p:attrNameLst>
                                      </p:cBhvr>
                                      <p:rCtr x="-17028" y="20313"/>
                                    </p:animMotion>
                                  </p:childTnLst>
                                </p:cTn>
                              </p:par>
                              <p:par>
                                <p:cTn id="45" presetID="42" presetClass="path" presetSubtype="0" accel="50000" decel="50000" fill="hold" grpId="0" nodeType="withEffect">
                                  <p:stCondLst>
                                    <p:cond delay="0"/>
                                  </p:stCondLst>
                                  <p:childTnLst>
                                    <p:animMotion origin="layout" path="M -4.58259E-6 -1.31185E-6 L -0.06944 0.23831 " pathEditMode="relative" rAng="0" ptsTypes="AA">
                                      <p:cBhvr>
                                        <p:cTn id="46" dur="2000" fill="hold"/>
                                        <p:tgtEl>
                                          <p:spTgt spid="20"/>
                                        </p:tgtEl>
                                        <p:attrNameLst>
                                          <p:attrName>ppt_x</p:attrName>
                                          <p:attrName>ppt_y</p:attrName>
                                        </p:attrNameLst>
                                      </p:cBhvr>
                                      <p:rCtr x="-3472" y="11916"/>
                                    </p:animMotion>
                                  </p:childTnLst>
                                </p:cTn>
                              </p:par>
                              <p:par>
                                <p:cTn id="47" presetID="42" presetClass="path" presetSubtype="0" accel="50000" decel="50000" fill="hold" grpId="0" nodeType="withEffect">
                                  <p:stCondLst>
                                    <p:cond delay="0"/>
                                  </p:stCondLst>
                                  <p:childTnLst>
                                    <p:animMotion origin="layout" path="M -5.48889E-7 -1.31185E-6 L -0.15484 0.58602 " pathEditMode="relative" rAng="0" ptsTypes="AA">
                                      <p:cBhvr>
                                        <p:cTn id="48" dur="2000" fill="hold"/>
                                        <p:tgtEl>
                                          <p:spTgt spid="15"/>
                                        </p:tgtEl>
                                        <p:attrNameLst>
                                          <p:attrName>ppt_x</p:attrName>
                                          <p:attrName>ppt_y</p:attrName>
                                        </p:attrNameLst>
                                      </p:cBhvr>
                                      <p:rCtr x="-7748" y="29301"/>
                                    </p:animMotion>
                                  </p:childTnLst>
                                </p:cTn>
                              </p:par>
                              <p:par>
                                <p:cTn id="49" presetID="42" presetClass="path" presetSubtype="0" accel="50000" decel="50000" fill="hold" grpId="0" nodeType="withEffect">
                                  <p:stCondLst>
                                    <p:cond delay="0"/>
                                  </p:stCondLst>
                                  <p:childTnLst>
                                    <p:animMotion origin="layout" path="M 2.65509E-7 1.02587E-6 L -0.10391 0.65501 " pathEditMode="relative" rAng="0" ptsTypes="AA">
                                      <p:cBhvr>
                                        <p:cTn id="50" dur="2000" fill="hold"/>
                                        <p:tgtEl>
                                          <p:spTgt spid="24"/>
                                        </p:tgtEl>
                                        <p:attrNameLst>
                                          <p:attrName>ppt_x</p:attrName>
                                          <p:attrName>ppt_y</p:attrName>
                                        </p:attrNameLst>
                                      </p:cBhvr>
                                      <p:rCtr x="-5195" y="32751"/>
                                    </p:animMotion>
                                  </p:childTnLst>
                                </p:cTn>
                              </p:par>
                              <p:par>
                                <p:cTn id="51" presetID="42" presetClass="path" presetSubtype="0" accel="50000" decel="50000" fill="hold" grpId="0" nodeType="withEffect">
                                  <p:stCondLst>
                                    <p:cond delay="0"/>
                                  </p:stCondLst>
                                  <p:childTnLst>
                                    <p:animMotion origin="layout" path="M 1.28159E-6 -3.24557E-6 L -0.08948 0.57944 " pathEditMode="relative" rAng="0" ptsTypes="AA">
                                      <p:cBhvr>
                                        <p:cTn id="52" dur="2000" fill="hold"/>
                                        <p:tgtEl>
                                          <p:spTgt spid="21"/>
                                        </p:tgtEl>
                                        <p:attrNameLst>
                                          <p:attrName>ppt_x</p:attrName>
                                          <p:attrName>ppt_y</p:attrName>
                                        </p:attrNameLst>
                                      </p:cBhvr>
                                      <p:rCtr x="-4480" y="28961"/>
                                    </p:animMotion>
                                  </p:childTnLst>
                                </p:cTn>
                              </p:par>
                              <p:par>
                                <p:cTn id="53" presetID="42" presetClass="path" presetSubtype="0" accel="50000" decel="50000" fill="hold" grpId="0" nodeType="withEffect">
                                  <p:stCondLst>
                                    <p:cond delay="0"/>
                                  </p:stCondLst>
                                  <p:childTnLst>
                                    <p:animMotion origin="layout" path="M -2.33342E-6 -2.72356E-6 L -0.27891 0.46346 " pathEditMode="relative" rAng="0" ptsTypes="AA">
                                      <p:cBhvr>
                                        <p:cTn id="54" dur="2000" fill="hold"/>
                                        <p:tgtEl>
                                          <p:spTgt spid="46"/>
                                        </p:tgtEl>
                                        <p:attrNameLst>
                                          <p:attrName>ppt_x</p:attrName>
                                          <p:attrName>ppt_y</p:attrName>
                                        </p:attrNameLst>
                                      </p:cBhvr>
                                      <p:rCtr x="-13952" y="23173"/>
                                    </p:animMotion>
                                  </p:childTnLst>
                                </p:cTn>
                              </p:par>
                              <p:par>
                                <p:cTn id="55" presetID="42" presetClass="path" presetSubtype="0" accel="50000" decel="50000" fill="hold" grpId="0" nodeType="withEffect">
                                  <p:stCondLst>
                                    <p:cond delay="0"/>
                                  </p:stCondLst>
                                  <p:childTnLst>
                                    <p:animMotion origin="layout" path="M 1.35308E-6 4.06264E-6 L -0.32589 0.38198 " pathEditMode="relative" rAng="0" ptsTypes="AA">
                                      <p:cBhvr>
                                        <p:cTn id="56" dur="2000" fill="hold"/>
                                        <p:tgtEl>
                                          <p:spTgt spid="16"/>
                                        </p:tgtEl>
                                        <p:attrNameLst>
                                          <p:attrName>ppt_x</p:attrName>
                                          <p:attrName>ppt_y</p:attrName>
                                        </p:attrNameLst>
                                      </p:cBhvr>
                                      <p:rCtr x="-16301" y="19088"/>
                                    </p:animMotion>
                                  </p:childTnLst>
                                </p:cTn>
                              </p:par>
                              <p:par>
                                <p:cTn id="57" presetID="42" presetClass="path" presetSubtype="0" accel="50000" decel="50000" fill="hold" grpId="0" nodeType="withEffect">
                                  <p:stCondLst>
                                    <p:cond delay="0"/>
                                  </p:stCondLst>
                                  <p:childTnLst>
                                    <p:animMotion origin="layout" path="M 1.6339E-7 1.54789E-6 L -0.33138 0.52678 " pathEditMode="relative" rAng="0" ptsTypes="AA">
                                      <p:cBhvr>
                                        <p:cTn id="58" dur="2000" fill="hold"/>
                                        <p:tgtEl>
                                          <p:spTgt spid="44"/>
                                        </p:tgtEl>
                                        <p:attrNameLst>
                                          <p:attrName>ppt_x</p:attrName>
                                          <p:attrName>ppt_y</p:attrName>
                                        </p:attrNameLst>
                                      </p:cBhvr>
                                      <p:rCtr x="-16569" y="26328"/>
                                    </p:animMotion>
                                  </p:childTnLst>
                                </p:cTn>
                              </p:par>
                              <p:par>
                                <p:cTn id="59" presetID="42" presetClass="path" presetSubtype="0" accel="50000" decel="50000" fill="hold" grpId="0" nodeType="withEffect">
                                  <p:stCondLst>
                                    <p:cond delay="0"/>
                                  </p:stCondLst>
                                  <p:childTnLst>
                                    <p:animMotion origin="layout" path="M -2.85423E-6 1.89287E-6 L -0.21955 0.54607 " pathEditMode="relative" rAng="0" ptsTypes="AA">
                                      <p:cBhvr>
                                        <p:cTn id="60" dur="2000" fill="hold"/>
                                        <p:tgtEl>
                                          <p:spTgt spid="18"/>
                                        </p:tgtEl>
                                        <p:attrNameLst>
                                          <p:attrName>ppt_x</p:attrName>
                                          <p:attrName>ppt_y</p:attrName>
                                        </p:attrNameLst>
                                      </p:cBhvr>
                                      <p:rCtr x="-10978" y="27304"/>
                                    </p:animMotion>
                                  </p:childTnLst>
                                </p:cTn>
                              </p:par>
                              <p:par>
                                <p:cTn id="61" presetID="42" presetClass="path" presetSubtype="0" accel="50000" decel="50000" fill="hold" grpId="0" nodeType="withEffect">
                                  <p:stCondLst>
                                    <p:cond delay="0"/>
                                  </p:stCondLst>
                                  <p:childTnLst>
                                    <p:animMotion origin="layout" path="M 3.75032E-6 3.69496E-6 L -0.21177 0.36178 " pathEditMode="relative" rAng="0" ptsTypes="AA">
                                      <p:cBhvr>
                                        <p:cTn id="62" dur="2000" fill="hold"/>
                                        <p:tgtEl>
                                          <p:spTgt spid="23"/>
                                        </p:tgtEl>
                                        <p:attrNameLst>
                                          <p:attrName>ppt_x</p:attrName>
                                          <p:attrName>ppt_y</p:attrName>
                                        </p:attrNameLst>
                                      </p:cBhvr>
                                      <p:rCtr x="-10595" y="18089"/>
                                    </p:animMotion>
                                  </p:childTnLst>
                                </p:cTn>
                              </p:par>
                              <p:par>
                                <p:cTn id="63" presetID="42" presetClass="path" presetSubtype="0" accel="50000" decel="50000" fill="hold" grpId="0" nodeType="withEffect">
                                  <p:stCondLst>
                                    <p:cond delay="0"/>
                                  </p:stCondLst>
                                  <p:childTnLst>
                                    <p:animMotion origin="layout" path="M -4.4677E-7 -2.72356E-6 L -0.23768 0.46346 " pathEditMode="relative" rAng="0" ptsTypes="AA">
                                      <p:cBhvr>
                                        <p:cTn id="64" dur="2000" fill="hold"/>
                                        <p:tgtEl>
                                          <p:spTgt spid="55"/>
                                        </p:tgtEl>
                                        <p:attrNameLst>
                                          <p:attrName>ppt_x</p:attrName>
                                          <p:attrName>ppt_y</p:attrName>
                                        </p:attrNameLst>
                                      </p:cBhvr>
                                      <p:rCtr x="-11884" y="23173"/>
                                    </p:animMotion>
                                  </p:childTnLst>
                                </p:cTn>
                              </p:par>
                              <p:par>
                                <p:cTn id="65" presetID="42" presetClass="path" presetSubtype="0" accel="50000" decel="50000" fill="hold" grpId="0" nodeType="withEffect">
                                  <p:stCondLst>
                                    <p:cond delay="0"/>
                                  </p:stCondLst>
                                  <p:childTnLst>
                                    <p:animMotion origin="layout" path="M -0.00957 2.26055E-6 L -0.20896 0.66273 " pathEditMode="relative" rAng="0" ptsTypes="AA">
                                      <p:cBhvr>
                                        <p:cTn id="66" dur="2000" fill="hold"/>
                                        <p:tgtEl>
                                          <p:spTgt spid="56"/>
                                        </p:tgtEl>
                                        <p:attrNameLst>
                                          <p:attrName>ppt_x</p:attrName>
                                          <p:attrName>ppt_y</p:attrName>
                                        </p:attrNameLst>
                                      </p:cBhvr>
                                      <p:rCtr x="-9969" y="33137"/>
                                    </p:animMotion>
                                  </p:childTnLst>
                                </p:cTn>
                              </p:par>
                              <p:par>
                                <p:cTn id="67" presetID="42" presetClass="path" presetSubtype="0" accel="50000" decel="50000" fill="hold" grpId="0" nodeType="withEffect">
                                  <p:stCondLst>
                                    <p:cond delay="0"/>
                                  </p:stCondLst>
                                  <p:childTnLst>
                                    <p:animMotion origin="layout" path="M 1.85857E-6 -1.51158E-6 L -0.06115 0.55947 " pathEditMode="relative" rAng="0" ptsTypes="AA">
                                      <p:cBhvr>
                                        <p:cTn id="68" dur="2000" fill="hold"/>
                                        <p:tgtEl>
                                          <p:spTgt spid="58"/>
                                        </p:tgtEl>
                                        <p:attrNameLst>
                                          <p:attrName>ppt_x</p:attrName>
                                          <p:attrName>ppt_y</p:attrName>
                                        </p:attrNameLst>
                                      </p:cBhvr>
                                      <p:rCtr x="-3064" y="27962"/>
                                    </p:animMotion>
                                  </p:childTnLst>
                                </p:cTn>
                              </p:par>
                              <p:par>
                                <p:cTn id="69" presetID="42" presetClass="path" presetSubtype="0" accel="50000" decel="50000" fill="hold" grpId="0" nodeType="withEffect">
                                  <p:stCondLst>
                                    <p:cond delay="0"/>
                                  </p:stCondLst>
                                  <p:childTnLst>
                                    <p:animMotion origin="layout" path="M -4.43707E-6 5.03858E-7 L -0.14475 0.23763 " pathEditMode="relative" rAng="0" ptsTypes="AA">
                                      <p:cBhvr>
                                        <p:cTn id="70" dur="2000" fill="hold"/>
                                        <p:tgtEl>
                                          <p:spTgt spid="59"/>
                                        </p:tgtEl>
                                        <p:attrNameLst>
                                          <p:attrName>ppt_x</p:attrName>
                                          <p:attrName>ppt_y</p:attrName>
                                        </p:attrNameLst>
                                      </p:cBhvr>
                                      <p:rCtr x="-7238" y="11870"/>
                                    </p:animMotion>
                                  </p:childTnLst>
                                </p:cTn>
                              </p:par>
                              <p:par>
                                <p:cTn id="71" presetID="42" presetClass="path" presetSubtype="0" accel="50000" decel="50000" fill="hold" grpId="0" nodeType="withEffect">
                                  <p:stCondLst>
                                    <p:cond delay="0"/>
                                  </p:stCondLst>
                                  <p:childTnLst>
                                    <p:animMotion origin="layout" path="M -1.51902E-6 1.39355E-6 L 0.01711 0.53245 " pathEditMode="relative" rAng="0" ptsTypes="AA">
                                      <p:cBhvr>
                                        <p:cTn id="72" dur="2000" fill="hold"/>
                                        <p:tgtEl>
                                          <p:spTgt spid="60"/>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P spid="15" grpId="0" animBg="1"/>
      <p:bldP spid="16" grpId="0" animBg="1"/>
      <p:bldP spid="17" grpId="0" animBg="1"/>
      <p:bldP spid="18" grpId="0" animBg="1"/>
      <p:bldP spid="20" grpId="0" animBg="1"/>
      <p:bldP spid="21" grpId="0" animBg="1"/>
      <p:bldP spid="22" grpId="0" animBg="1"/>
      <p:bldP spid="23" grpId="0" animBg="1"/>
      <p:bldP spid="24" grpId="0" animBg="1"/>
      <p:bldP spid="40" grpId="0" animBg="1"/>
      <p:bldP spid="41" grpId="0" animBg="1"/>
      <p:bldP spid="42" grpId="0" animBg="1"/>
      <p:bldP spid="43" grpId="0" animBg="1"/>
      <p:bldP spid="44" grpId="0" animBg="1"/>
      <p:bldP spid="45" grpId="0" animBg="1"/>
      <p:bldP spid="46" grpId="0" animBg="1"/>
      <p:bldP spid="55" grpId="0" animBg="1"/>
      <p:bldP spid="56" grpId="0" animBg="1"/>
      <p:bldP spid="58" grpId="0" animBg="1"/>
      <p:bldP spid="59" grpId="0" animBg="1"/>
      <p:bldP spid="6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Hexagon 83"/>
          <p:cNvSpPr>
            <a:spLocks noChangeAspect="1"/>
          </p:cNvSpPr>
          <p:nvPr/>
        </p:nvSpPr>
        <p:spPr bwMode="auto">
          <a:xfrm>
            <a:off x="1507072"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642675"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736883"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860496"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984109"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708823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819454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314713"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40472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2921064"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8957127"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5939095"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954155" y="3087441"/>
            <a:ext cx="10693255" cy="950223"/>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p:cNvGrpSpPr/>
          <p:nvPr/>
        </p:nvGrpSpPr>
        <p:grpSpPr>
          <a:xfrm>
            <a:off x="954155" y="1519398"/>
            <a:ext cx="10693255" cy="1510876"/>
            <a:chOff x="880533" y="1857930"/>
            <a:chExt cx="10706923" cy="1512807"/>
          </a:xfrm>
        </p:grpSpPr>
        <p:sp>
          <p:nvSpPr>
            <p:cNvPr id="99" name="Hexagon 98"/>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Hexagon 135"/>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2" name="TextBox 161"/>
          <p:cNvSpPr txBox="1"/>
          <p:nvPr/>
        </p:nvSpPr>
        <p:spPr>
          <a:xfrm>
            <a:off x="1036638" y="3161662"/>
            <a:ext cx="10754408" cy="627487"/>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400" b="0" i="0" u="none" strike="noStrike" kern="0" cap="none" spc="0" normalizeH="0" baseline="0" noProof="0" dirty="0" err="1" smtClean="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Microservices</a:t>
            </a:r>
            <a:r>
              <a:rPr kumimoji="0" lang="en-US" sz="2400" b="0" i="0" u="none" strike="noStrike" kern="0" cap="none" spc="0" normalizeH="0" baseline="0" noProof="0" dirty="0" smtClean="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 Platform</a:t>
            </a:r>
            <a:endPar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endParaRPr>
          </a:p>
        </p:txBody>
      </p:sp>
      <p:sp>
        <p:nvSpPr>
          <p:cNvPr id="163" name="Title 2"/>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err="1" smtClean="0">
                <a:ln w="3175">
                  <a:noFill/>
                </a:ln>
                <a:solidFill>
                  <a:srgbClr val="505050"/>
                </a:solidFill>
                <a:effectLst/>
                <a:uLnTx/>
                <a:uFillTx/>
                <a:latin typeface="Segoe UI Light"/>
                <a:ea typeface="+mn-ea"/>
                <a:cs typeface="Segoe UI" pitchFamily="34" charset="0"/>
              </a:rPr>
              <a:t>Microservices</a:t>
            </a:r>
            <a:endPar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94" name="Rectangle 193"/>
          <p:cNvSpPr/>
          <p:nvPr/>
        </p:nvSpPr>
        <p:spPr bwMode="auto">
          <a:xfrm>
            <a:off x="954154" y="1516062"/>
            <a:ext cx="10693255" cy="1574379"/>
          </a:xfrm>
          <a:prstGeom prst="rect">
            <a:avLst/>
          </a:prstGeom>
          <a:solidFill>
            <a:schemeClr val="accent5"/>
          </a:solidFill>
          <a:ln w="6350" cap="flat" cmpd="sng" algn="ctr">
            <a:noFill/>
            <a:prstDash val="solid"/>
            <a:miter lim="800000"/>
            <a:headEnd type="none" w="med" len="med"/>
            <a:tailEnd type="none" w="med" len="med"/>
          </a:ln>
          <a:effectLst/>
        </p:spPr>
        <p:txBody>
          <a:bodyPr tIns="91440" rIns="34294" bIns="34294" anchor="ctr"/>
          <a:lstStyle/>
          <a:p>
            <a:pPr marL="0" marR="0" lvl="0" indent="0" algn="ctr" defTabSz="93240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Build </a:t>
            </a: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Applications </a:t>
            </a:r>
            <a:r>
              <a:rPr kumimoji="0" lang="en-US" sz="2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with many Programming Frameworks and Languages</a:t>
            </a:r>
          </a:p>
        </p:txBody>
      </p:sp>
      <p:sp>
        <p:nvSpPr>
          <p:cNvPr id="195" name="Rectangle 194"/>
          <p:cNvSpPr/>
          <p:nvPr/>
        </p:nvSpPr>
        <p:spPr bwMode="auto">
          <a:xfrm>
            <a:off x="954154" y="4909823"/>
            <a:ext cx="10693256" cy="1543348"/>
          </a:xfrm>
          <a:prstGeom prst="rect">
            <a:avLst/>
          </a:prstGeom>
          <a:solidFill>
            <a:schemeClr val="accent3"/>
          </a:solidFill>
          <a:ln w="6350" cap="flat" cmpd="sng" algn="ctr">
            <a:noFill/>
            <a:prstDash val="solid"/>
            <a:miter lim="800000"/>
            <a:headEnd type="none" w="med" len="med"/>
            <a:tailEnd type="none" w="med" len="med"/>
          </a:ln>
          <a:effectLst/>
        </p:spPr>
        <p:txBody>
          <a:bodyPr tIns="91440" rIns="34294" bIns="34294" anchor="ctr"/>
          <a:lstStyle/>
          <a:p>
            <a:pPr marL="0" marR="0" lvl="0" indent="0" algn="ctr" defTabSz="93240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Deploy and Manage Applications to many Environments</a:t>
            </a:r>
          </a:p>
        </p:txBody>
      </p:sp>
    </p:spTree>
    <p:extLst>
      <p:ext uri="{BB962C8B-B14F-4D97-AF65-F5344CB8AC3E}">
        <p14:creationId xmlns:p14="http://schemas.microsoft.com/office/powerpoint/2010/main" val="1188209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194" grpId="0" animBg="1"/>
      <p:bldP spid="19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Hexagon 83"/>
          <p:cNvSpPr>
            <a:spLocks noChangeAspect="1"/>
          </p:cNvSpPr>
          <p:nvPr/>
        </p:nvSpPr>
        <p:spPr bwMode="auto">
          <a:xfrm>
            <a:off x="1507072"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Hexagon 84"/>
          <p:cNvSpPr>
            <a:spLocks noChangeAspect="1"/>
          </p:cNvSpPr>
          <p:nvPr/>
        </p:nvSpPr>
        <p:spPr bwMode="auto">
          <a:xfrm>
            <a:off x="2642675"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85"/>
          <p:cNvSpPr>
            <a:spLocks noChangeAspect="1"/>
          </p:cNvSpPr>
          <p:nvPr/>
        </p:nvSpPr>
        <p:spPr bwMode="auto">
          <a:xfrm>
            <a:off x="3736883"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Hexagon 86"/>
          <p:cNvSpPr>
            <a:spLocks noChangeAspect="1"/>
          </p:cNvSpPr>
          <p:nvPr/>
        </p:nvSpPr>
        <p:spPr bwMode="auto">
          <a:xfrm>
            <a:off x="4860496"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Hexagon 87"/>
          <p:cNvSpPr>
            <a:spLocks noChangeAspect="1"/>
          </p:cNvSpPr>
          <p:nvPr/>
        </p:nvSpPr>
        <p:spPr bwMode="auto">
          <a:xfrm>
            <a:off x="5984109"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Hexagon 88"/>
          <p:cNvSpPr>
            <a:spLocks noChangeAspect="1"/>
          </p:cNvSpPr>
          <p:nvPr/>
        </p:nvSpPr>
        <p:spPr bwMode="auto">
          <a:xfrm>
            <a:off x="708823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Hexagon 89"/>
          <p:cNvSpPr>
            <a:spLocks noChangeAspect="1"/>
          </p:cNvSpPr>
          <p:nvPr/>
        </p:nvSpPr>
        <p:spPr bwMode="auto">
          <a:xfrm>
            <a:off x="819454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Hexagon 90"/>
          <p:cNvSpPr>
            <a:spLocks noChangeAspect="1"/>
          </p:cNvSpPr>
          <p:nvPr/>
        </p:nvSpPr>
        <p:spPr bwMode="auto">
          <a:xfrm>
            <a:off x="9314713"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Hexagon 91"/>
          <p:cNvSpPr>
            <a:spLocks noChangeAspect="1"/>
          </p:cNvSpPr>
          <p:nvPr/>
        </p:nvSpPr>
        <p:spPr bwMode="auto">
          <a:xfrm>
            <a:off x="10404727" y="2806797"/>
            <a:ext cx="665899" cy="576003"/>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Pentagon 92"/>
          <p:cNvSpPr/>
          <p:nvPr/>
        </p:nvSpPr>
        <p:spPr bwMode="auto">
          <a:xfrm rot="5400000">
            <a:off x="2921064"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ntagon 93"/>
          <p:cNvSpPr/>
          <p:nvPr/>
        </p:nvSpPr>
        <p:spPr bwMode="auto">
          <a:xfrm rot="5400000">
            <a:off x="8957127"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Pentagon 94"/>
          <p:cNvSpPr/>
          <p:nvPr/>
        </p:nvSpPr>
        <p:spPr bwMode="auto">
          <a:xfrm rot="5400000">
            <a:off x="5939095" y="3525061"/>
            <a:ext cx="1134675" cy="159670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p:cNvSpPr/>
          <p:nvPr/>
        </p:nvSpPr>
        <p:spPr bwMode="auto">
          <a:xfrm>
            <a:off x="954155" y="3087441"/>
            <a:ext cx="10693255" cy="950223"/>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p:cNvGrpSpPr/>
          <p:nvPr/>
        </p:nvGrpSpPr>
        <p:grpSpPr>
          <a:xfrm>
            <a:off x="954155" y="1519398"/>
            <a:ext cx="10693255" cy="1510876"/>
            <a:chOff x="880533" y="1857930"/>
            <a:chExt cx="10706923" cy="1512807"/>
          </a:xfrm>
        </p:grpSpPr>
        <p:sp>
          <p:nvSpPr>
            <p:cNvPr id="99" name="Hexagon 98"/>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Hexagon 99"/>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Hexagon 100"/>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Hexagon 101"/>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Hexagon 102"/>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Hexagon 103"/>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Hexagon 104"/>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Hexagon 105"/>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Hexagon 106"/>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Hexagon 107"/>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Hexagon 108"/>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Hexagon 109"/>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Hexagon 110"/>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Hexagon 111"/>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Hexagon 112"/>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Hexagon 113"/>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Hexagon 114"/>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Hexagon 115"/>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Hexagon 116"/>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Hexagon 117"/>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Hexagon 118"/>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Hexagon 119"/>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Hexagon 120"/>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Hexagon 121"/>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Hexagon 122"/>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Hexagon 123"/>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Hexagon 124"/>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Hexagon 125"/>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Hexagon 126"/>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Hexagon 127"/>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Hexagon 128"/>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Hexagon 129"/>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Hexagon 130"/>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Hexagon 131"/>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Hexagon 132"/>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Hexagon 133"/>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Hexagon 134"/>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Hexagon 135"/>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marL="0" marR="0" lvl="0" indent="0" algn="ctr" defTabSz="931287" rtl="0"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7" name="TextBox 136"/>
          <p:cNvSpPr txBox="1"/>
          <p:nvPr/>
        </p:nvSpPr>
        <p:spPr>
          <a:xfrm>
            <a:off x="2487625" y="6108406"/>
            <a:ext cx="2605682" cy="633327"/>
          </a:xfrm>
          <a:prstGeom prst="rect">
            <a:avLst/>
          </a:prstGeom>
          <a:noFill/>
        </p:spPr>
        <p:txBody>
          <a:bodyPr wrap="square" lIns="182647" tIns="146117" rIns="182647" bIns="146117" rtlCol="0">
            <a:spAutoFit/>
          </a:bodyPr>
          <a:lstStyle/>
          <a:p>
            <a:pPr marL="0" marR="0" lvl="0" indent="0" algn="l" defTabSz="931557" rtl="0" eaLnBrk="1" fontAlgn="auto" latinLnBrk="0" hangingPunct="1">
              <a:lnSpc>
                <a:spcPct val="90000"/>
              </a:lnSpc>
              <a:spcBef>
                <a:spcPts val="0"/>
              </a:spcBef>
              <a:spcAft>
                <a:spcPts val="599"/>
              </a:spcAft>
              <a:buClrTx/>
              <a:buSzTx/>
              <a:buFontTx/>
              <a:buNone/>
              <a:tabLst/>
              <a:defRPr/>
            </a:pPr>
            <a:r>
              <a:rPr kumimoji="0" lang="en-US" sz="2397" b="0" i="0" u="none" strike="noStrike" kern="0" cap="none" spc="0" normalizeH="0" baseline="0" noProof="0" dirty="0">
                <a:ln>
                  <a:noFill/>
                </a:ln>
                <a:solidFill>
                  <a:srgbClr val="505050"/>
                </a:solidFill>
                <a:effectLst/>
                <a:uLnTx/>
                <a:uFillTx/>
                <a:latin typeface="Segoe UI"/>
                <a:ea typeface="MS PGothic" panose="020B0600070205080204" pitchFamily="34" charset="-128"/>
                <a:cs typeface="+mn-cs"/>
              </a:rPr>
              <a:t>Public Cloud</a:t>
            </a:r>
          </a:p>
        </p:txBody>
      </p:sp>
      <p:sp>
        <p:nvSpPr>
          <p:cNvPr id="138" name="Freeform 137"/>
          <p:cNvSpPr>
            <a:spLocks/>
          </p:cNvSpPr>
          <p:nvPr/>
        </p:nvSpPr>
        <p:spPr bwMode="auto">
          <a:xfrm>
            <a:off x="2642675" y="5063750"/>
            <a:ext cx="1790827" cy="991281"/>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smtClean="0">
              <a:ln>
                <a:noFill/>
              </a:ln>
              <a:solidFill>
                <a:srgbClr val="505050"/>
              </a:solidFill>
              <a:effectLst/>
              <a:uLnTx/>
              <a:uFillTx/>
              <a:latin typeface="Segoe UI"/>
              <a:ea typeface="MS PGothic" panose="020B0600070205080204" pitchFamily="34" charset="-128"/>
              <a:cs typeface="+mn-cs"/>
            </a:endParaRPr>
          </a:p>
        </p:txBody>
      </p:sp>
      <p:sp>
        <p:nvSpPr>
          <p:cNvPr id="139" name="TextBox 138"/>
          <p:cNvSpPr txBox="1"/>
          <p:nvPr/>
        </p:nvSpPr>
        <p:spPr>
          <a:xfrm>
            <a:off x="8446399" y="6100057"/>
            <a:ext cx="2898112" cy="633327"/>
          </a:xfrm>
          <a:prstGeom prst="rect">
            <a:avLst/>
          </a:prstGeom>
          <a:noFill/>
        </p:spPr>
        <p:txBody>
          <a:bodyPr wrap="square" lIns="182647" tIns="146117" rIns="182647" bIns="146117" rtlCol="0">
            <a:spAutoFit/>
          </a:bodyPr>
          <a:lstStyle/>
          <a:p>
            <a:pPr marL="0" marR="0" lvl="0" indent="0" algn="l" defTabSz="931557" rtl="0" eaLnBrk="1" fontAlgn="auto" latinLnBrk="0" hangingPunct="1">
              <a:lnSpc>
                <a:spcPct val="90000"/>
              </a:lnSpc>
              <a:spcBef>
                <a:spcPts val="0"/>
              </a:spcBef>
              <a:spcAft>
                <a:spcPts val="599"/>
              </a:spcAft>
              <a:buClrTx/>
              <a:buSzTx/>
              <a:buFontTx/>
              <a:buNone/>
              <a:tabLst/>
              <a:defRPr/>
            </a:pPr>
            <a:r>
              <a:rPr kumimoji="0" lang="en-US" sz="2397" b="0" i="0" u="none" strike="noStrike" kern="0" cap="none" spc="0" normalizeH="0" baseline="0" noProof="0" dirty="0" smtClean="0">
                <a:ln>
                  <a:noFill/>
                </a:ln>
                <a:solidFill>
                  <a:srgbClr val="505050"/>
                </a:solidFill>
                <a:effectLst/>
                <a:uLnTx/>
                <a:uFillTx/>
                <a:latin typeface="Segoe UI"/>
                <a:ea typeface="MS PGothic" panose="020B0600070205080204" pitchFamily="34" charset="-128"/>
                <a:cs typeface="+mn-cs"/>
              </a:rPr>
              <a:t>Other </a:t>
            </a:r>
            <a:r>
              <a:rPr kumimoji="0" lang="en-US" sz="2397" b="0" i="0" u="none" strike="noStrike" kern="0" cap="none" spc="0" normalizeH="0" baseline="0" noProof="0" dirty="0">
                <a:ln>
                  <a:noFill/>
                </a:ln>
                <a:solidFill>
                  <a:srgbClr val="505050"/>
                </a:solidFill>
                <a:effectLst/>
                <a:uLnTx/>
                <a:uFillTx/>
                <a:latin typeface="Segoe UI"/>
                <a:ea typeface="MS PGothic" panose="020B0600070205080204" pitchFamily="34" charset="-128"/>
                <a:cs typeface="+mn-cs"/>
              </a:rPr>
              <a:t>Clouds</a:t>
            </a:r>
          </a:p>
        </p:txBody>
      </p:sp>
      <p:sp>
        <p:nvSpPr>
          <p:cNvPr id="140" name="Freeform 139"/>
          <p:cNvSpPr>
            <a:spLocks/>
          </p:cNvSpPr>
          <p:nvPr/>
        </p:nvSpPr>
        <p:spPr bwMode="auto">
          <a:xfrm>
            <a:off x="8636591" y="5042859"/>
            <a:ext cx="1790827" cy="99128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141" name="TextBox 140"/>
          <p:cNvSpPr txBox="1"/>
          <p:nvPr/>
        </p:nvSpPr>
        <p:spPr>
          <a:xfrm>
            <a:off x="5296734" y="6100058"/>
            <a:ext cx="2561552" cy="1036060"/>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397" b="0" i="0" u="none" strike="noStrike" kern="0" cap="none" spc="0" normalizeH="0" baseline="0" noProof="0" dirty="0" smtClean="0">
                <a:ln>
                  <a:noFill/>
                </a:ln>
                <a:solidFill>
                  <a:srgbClr val="505050"/>
                </a:solidFill>
                <a:effectLst/>
                <a:uLnTx/>
                <a:uFillTx/>
                <a:latin typeface="Segoe UI"/>
                <a:ea typeface="MS PGothic" panose="020B0600070205080204" pitchFamily="34" charset="-128"/>
                <a:cs typeface="+mn-cs"/>
              </a:rPr>
              <a:t>On Premises</a:t>
            </a:r>
          </a:p>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397" b="0" i="0" u="none" strike="noStrike" kern="0" cap="none" spc="0" normalizeH="0" baseline="0" noProof="0" dirty="0" smtClean="0">
                <a:ln>
                  <a:noFill/>
                </a:ln>
                <a:solidFill>
                  <a:srgbClr val="505050"/>
                </a:solidFill>
                <a:effectLst/>
                <a:uLnTx/>
                <a:uFillTx/>
                <a:latin typeface="Segoe UI"/>
                <a:ea typeface="MS PGothic" panose="020B0600070205080204" pitchFamily="34" charset="-128"/>
                <a:cs typeface="+mn-cs"/>
              </a:rPr>
              <a:t>Private </a:t>
            </a:r>
            <a:r>
              <a:rPr kumimoji="0" lang="en-US" sz="2397" b="0" i="0" u="none" strike="noStrike" kern="0" cap="none" spc="0" normalizeH="0" baseline="0" noProof="0" dirty="0">
                <a:ln>
                  <a:noFill/>
                </a:ln>
                <a:solidFill>
                  <a:srgbClr val="505050"/>
                </a:solidFill>
                <a:effectLst/>
                <a:uLnTx/>
                <a:uFillTx/>
                <a:latin typeface="Segoe UI"/>
                <a:ea typeface="MS PGothic" panose="020B0600070205080204" pitchFamily="34" charset="-128"/>
                <a:cs typeface="+mn-cs"/>
              </a:rPr>
              <a:t>cloud</a:t>
            </a:r>
          </a:p>
        </p:txBody>
      </p:sp>
      <p:grpSp>
        <p:nvGrpSpPr>
          <p:cNvPr id="142" name="Group 8"/>
          <p:cNvGrpSpPr>
            <a:grpSpLocks noChangeAspect="1"/>
          </p:cNvGrpSpPr>
          <p:nvPr/>
        </p:nvGrpSpPr>
        <p:grpSpPr bwMode="auto">
          <a:xfrm>
            <a:off x="5610182" y="4649005"/>
            <a:ext cx="1807107" cy="1805987"/>
            <a:chOff x="4385" y="3099"/>
            <a:chExt cx="1613" cy="1612"/>
          </a:xfrm>
        </p:grpSpPr>
        <p:sp>
          <p:nvSpPr>
            <p:cNvPr id="14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latin typeface="Segoe UI"/>
                <a:ea typeface="MS PGothic" panose="020B0600070205080204" pitchFamily="34" charset="-128"/>
                <a:cs typeface="+mn-cs"/>
              </a:endParaRPr>
            </a:p>
          </p:txBody>
        </p:sp>
        <p:sp>
          <p:nvSpPr>
            <p:cNvPr id="144"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latin typeface="Segoe UI"/>
                <a:ea typeface="MS PGothic" panose="020B0600070205080204" pitchFamily="34" charset="-128"/>
                <a:cs typeface="+mn-cs"/>
              </a:endParaRPr>
            </a:p>
          </p:txBody>
        </p:sp>
        <p:sp>
          <p:nvSpPr>
            <p:cNvPr id="145"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latin typeface="Segoe UI"/>
                <a:ea typeface="MS PGothic" panose="020B0600070205080204" pitchFamily="34" charset="-128"/>
                <a:cs typeface="+mn-cs"/>
              </a:endParaRPr>
            </a:p>
          </p:txBody>
        </p:sp>
        <p:sp>
          <p:nvSpPr>
            <p:cNvPr id="146"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latin typeface="Segoe UI"/>
                <a:ea typeface="MS PGothic" panose="020B0600070205080204" pitchFamily="34" charset="-128"/>
                <a:cs typeface="+mn-cs"/>
              </a:endParaRPr>
            </a:p>
          </p:txBody>
        </p:sp>
        <p:sp>
          <p:nvSpPr>
            <p:cNvPr id="147" name="Rectangle 146"/>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latin typeface="Segoe UI"/>
                <a:ea typeface="MS PGothic" panose="020B0600070205080204" pitchFamily="34" charset="-128"/>
                <a:cs typeface="+mn-cs"/>
              </a:endParaRPr>
            </a:p>
          </p:txBody>
        </p:sp>
        <p:sp>
          <p:nvSpPr>
            <p:cNvPr id="148"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latin typeface="Segoe UI"/>
                <a:ea typeface="MS PGothic" panose="020B0600070205080204" pitchFamily="34" charset="-128"/>
                <a:cs typeface="+mn-cs"/>
              </a:endParaRPr>
            </a:p>
          </p:txBody>
        </p:sp>
        <p:sp>
          <p:nvSpPr>
            <p:cNvPr id="149"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latin typeface="Segoe UI"/>
                <a:ea typeface="MS PGothic" panose="020B0600070205080204" pitchFamily="34" charset="-128"/>
                <a:cs typeface="+mn-cs"/>
              </a:endParaRPr>
            </a:p>
          </p:txBody>
        </p:sp>
        <p:sp>
          <p:nvSpPr>
            <p:cNvPr id="150"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latin typeface="Segoe UI"/>
                <a:ea typeface="MS PGothic" panose="020B0600070205080204" pitchFamily="34" charset="-128"/>
                <a:cs typeface="+mn-cs"/>
              </a:endParaRPr>
            </a:p>
          </p:txBody>
        </p:sp>
        <p:sp>
          <p:nvSpPr>
            <p:cNvPr id="151"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latin typeface="Segoe UI"/>
                <a:ea typeface="MS PGothic" panose="020B0600070205080204" pitchFamily="34" charset="-128"/>
                <a:cs typeface="+mn-cs"/>
              </a:endParaRPr>
            </a:p>
          </p:txBody>
        </p:sp>
        <p:sp>
          <p:nvSpPr>
            <p:cNvPr id="152"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latin typeface="Segoe UI"/>
                <a:ea typeface="MS PGothic" panose="020B0600070205080204" pitchFamily="34" charset="-128"/>
                <a:cs typeface="+mn-cs"/>
              </a:endParaRPr>
            </a:p>
          </p:txBody>
        </p:sp>
        <p:sp>
          <p:nvSpPr>
            <p:cNvPr id="153"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latin typeface="Segoe UI"/>
                <a:ea typeface="MS PGothic" panose="020B0600070205080204" pitchFamily="34" charset="-128"/>
                <a:cs typeface="+mn-cs"/>
              </a:endParaRPr>
            </a:p>
          </p:txBody>
        </p:sp>
        <p:sp>
          <p:nvSpPr>
            <p:cNvPr id="154"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latin typeface="Segoe UI"/>
                <a:ea typeface="MS PGothic" panose="020B0600070205080204" pitchFamily="34" charset="-128"/>
                <a:cs typeface="+mn-cs"/>
              </a:endParaRPr>
            </a:p>
          </p:txBody>
        </p:sp>
        <p:sp>
          <p:nvSpPr>
            <p:cNvPr id="155"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latin typeface="Segoe UI"/>
                <a:ea typeface="MS PGothic" panose="020B0600070205080204" pitchFamily="34" charset="-128"/>
                <a:cs typeface="+mn-cs"/>
              </a:endParaRPr>
            </a:p>
          </p:txBody>
        </p:sp>
        <p:sp>
          <p:nvSpPr>
            <p:cNvPr id="156"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23" tIns="45661" rIns="91323" bIns="45661" numCol="1" anchor="t" anchorCtr="0" compatLnSpc="1">
              <a:prstTxWarp prst="textNoShape">
                <a:avLst/>
              </a:prstTxWarp>
            </a:bodyPr>
            <a:lstStyle/>
            <a:p>
              <a:pPr marL="0" marR="0" lvl="0" indent="0" algn="l" defTabSz="931557" rtl="0" eaLnBrk="1" fontAlgn="auto" latinLnBrk="0" hangingPunct="1">
                <a:lnSpc>
                  <a:spcPct val="100000"/>
                </a:lnSpc>
                <a:spcBef>
                  <a:spcPts val="0"/>
                </a:spcBef>
                <a:spcAft>
                  <a:spcPts val="0"/>
                </a:spcAft>
                <a:buClrTx/>
                <a:buSzTx/>
                <a:buFontTx/>
                <a:buNone/>
                <a:tabLst/>
                <a:defRPr/>
              </a:pPr>
              <a:endParaRPr kumimoji="0" lang="en-US" sz="1798" b="1" i="0" u="none" strike="noStrike" kern="0" cap="none" spc="0" normalizeH="0" baseline="0" noProof="0" smtClean="0">
                <a:ln>
                  <a:noFill/>
                </a:ln>
                <a:solidFill>
                  <a:srgbClr val="505050"/>
                </a:solidFill>
                <a:effectLst/>
                <a:uLnTx/>
                <a:uFillTx/>
                <a:latin typeface="Segoe UI"/>
                <a:ea typeface="MS PGothic" panose="020B0600070205080204" pitchFamily="34" charset="-128"/>
                <a:cs typeface="+mn-cs"/>
              </a:endParaRPr>
            </a:p>
          </p:txBody>
        </p:sp>
      </p:grpSp>
      <p:sp>
        <p:nvSpPr>
          <p:cNvPr id="157" name="TextBox 156"/>
          <p:cNvSpPr txBox="1"/>
          <p:nvPr/>
        </p:nvSpPr>
        <p:spPr>
          <a:xfrm>
            <a:off x="1269620" y="3157154"/>
            <a:ext cx="1477287" cy="870187"/>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err="1" smtClean="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LifecycleMgmt</a:t>
            </a:r>
            <a:endPar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endParaRPr>
          </a:p>
        </p:txBody>
      </p:sp>
      <p:sp>
        <p:nvSpPr>
          <p:cNvPr id="158" name="TextBox 157"/>
          <p:cNvSpPr txBox="1"/>
          <p:nvPr/>
        </p:nvSpPr>
        <p:spPr>
          <a:xfrm>
            <a:off x="2768547" y="3178682"/>
            <a:ext cx="1954352" cy="870187"/>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Independent Scaling</a:t>
            </a:r>
          </a:p>
        </p:txBody>
      </p:sp>
      <p:sp>
        <p:nvSpPr>
          <p:cNvPr id="159" name="TextBox 158"/>
          <p:cNvSpPr txBox="1"/>
          <p:nvPr/>
        </p:nvSpPr>
        <p:spPr>
          <a:xfrm>
            <a:off x="4827216" y="3162887"/>
            <a:ext cx="1954352" cy="870187"/>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Independent Updates</a:t>
            </a:r>
          </a:p>
        </p:txBody>
      </p:sp>
      <p:sp>
        <p:nvSpPr>
          <p:cNvPr id="160" name="TextBox 159"/>
          <p:cNvSpPr txBox="1"/>
          <p:nvPr/>
        </p:nvSpPr>
        <p:spPr>
          <a:xfrm>
            <a:off x="6925203" y="3162446"/>
            <a:ext cx="1656149" cy="859601"/>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Always On</a:t>
            </a:r>
            <a:b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b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Availability</a:t>
            </a:r>
          </a:p>
        </p:txBody>
      </p:sp>
      <p:sp>
        <p:nvSpPr>
          <p:cNvPr id="161" name="TextBox 160"/>
          <p:cNvSpPr txBox="1"/>
          <p:nvPr/>
        </p:nvSpPr>
        <p:spPr>
          <a:xfrm>
            <a:off x="8636591" y="3212384"/>
            <a:ext cx="1656149" cy="849086"/>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Resource</a:t>
            </a:r>
            <a:b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br>
            <a:r>
              <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Efficient</a:t>
            </a:r>
          </a:p>
        </p:txBody>
      </p:sp>
      <p:sp>
        <p:nvSpPr>
          <p:cNvPr id="162" name="TextBox 161"/>
          <p:cNvSpPr txBox="1"/>
          <p:nvPr/>
        </p:nvSpPr>
        <p:spPr>
          <a:xfrm>
            <a:off x="10134896" y="3161662"/>
            <a:ext cx="1656149" cy="926030"/>
          </a:xfrm>
          <a:prstGeom prst="rect">
            <a:avLst/>
          </a:prstGeom>
          <a:noFill/>
        </p:spPr>
        <p:txBody>
          <a:bodyPr wrap="square" lIns="182647" tIns="146117" rIns="182647" bIns="146117" rtlCol="0">
            <a:spAutoFit/>
          </a:bodyPr>
          <a:lstStyle/>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smtClean="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Stateless/</a:t>
            </a:r>
          </a:p>
          <a:p>
            <a:pPr marL="0" marR="0" lvl="0" indent="0" algn="ctr" defTabSz="931557" rtl="0" eaLnBrk="1" fontAlgn="auto" latinLnBrk="0" hangingPunct="1">
              <a:lnSpc>
                <a:spcPct val="90000"/>
              </a:lnSpc>
              <a:spcBef>
                <a:spcPts val="0"/>
              </a:spcBef>
              <a:spcAft>
                <a:spcPts val="599"/>
              </a:spcAft>
              <a:buClrTx/>
              <a:buSzTx/>
              <a:buFontTx/>
              <a:buNone/>
              <a:tabLst/>
              <a:defRPr/>
            </a:pPr>
            <a:r>
              <a:rPr kumimoji="0" lang="en-US" sz="2000" b="0" i="0" u="none" strike="noStrike" kern="0" cap="none" spc="0" normalizeH="0" baseline="0" noProof="0" dirty="0" err="1" smtClean="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rPr>
              <a:t>Stateful</a:t>
            </a:r>
            <a:endParaRPr kumimoji="0" lang="en-US" sz="2000" b="0" i="0" u="none" strike="noStrike" kern="0" cap="none" spc="0" normalizeH="0" baseline="0" noProof="0" dirty="0">
              <a:ln>
                <a:noFill/>
              </a:ln>
              <a:gradFill>
                <a:gsLst>
                  <a:gs pos="12097">
                    <a:srgbClr val="FFFFFF"/>
                  </a:gs>
                  <a:gs pos="34000">
                    <a:srgbClr val="FFFFFF"/>
                  </a:gs>
                </a:gsLst>
                <a:lin ang="5400000" scaled="0"/>
              </a:gradFill>
              <a:effectLst/>
              <a:uLnTx/>
              <a:uFillTx/>
              <a:latin typeface="Segoe UI"/>
              <a:ea typeface="MS PGothic" panose="020B0600070205080204" pitchFamily="34" charset="-128"/>
              <a:cs typeface="+mn-cs"/>
            </a:endParaRPr>
          </a:p>
        </p:txBody>
      </p:sp>
      <p:sp>
        <p:nvSpPr>
          <p:cNvPr id="163" name="Title 2"/>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smtClean="0">
                <a:ln w="3175">
                  <a:noFill/>
                </a:ln>
                <a:solidFill>
                  <a:srgbClr val="505050"/>
                </a:solidFill>
                <a:effectLst/>
                <a:uLnTx/>
                <a:uFillTx/>
                <a:latin typeface="Segoe UI Light"/>
                <a:ea typeface="+mn-ea"/>
                <a:cs typeface="Segoe UI" pitchFamily="34" charset="0"/>
              </a:rPr>
              <a:t>Azure Service Fabric</a:t>
            </a:r>
            <a:endParaRPr kumimoji="0" lang="en-US" sz="4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8604987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484013" y="1276587"/>
            <a:ext cx="8724102" cy="5522728"/>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Datacenter (</a:t>
            </a:r>
            <a:r>
              <a:rPr kumimoji="0" lang="en-US" sz="2448" b="0" i="0" u="none" strike="noStrike" kern="1200" cap="none" spc="0" normalizeH="0" baseline="0" noProof="0" dirty="0" smtClean="0">
                <a:ln>
                  <a:noFill/>
                </a:ln>
                <a:solidFill>
                  <a:srgbClr val="505050"/>
                </a:solidFill>
                <a:effectLst/>
                <a:uLnTx/>
                <a:uFillTx/>
                <a:latin typeface="Segoe UI" panose="020B0502040204020203" pitchFamily="34" charset="0"/>
                <a:ea typeface="+mn-ea"/>
                <a:cs typeface="Segoe UI" panose="020B0502040204020203" pitchFamily="34" charset="0"/>
              </a:rPr>
              <a:t>Azure, On Premises, Other Clouds )</a:t>
            </a:r>
            <a:endParaRPr kumimoji="0" lang="en-US" sz="2448"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25" name="Rectangle 24"/>
          <p:cNvSpPr/>
          <p:nvPr/>
        </p:nvSpPr>
        <p:spPr bwMode="auto">
          <a:xfrm>
            <a:off x="3691229" y="4481516"/>
            <a:ext cx="1068728" cy="670445"/>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Load Balancer</a:t>
            </a:r>
          </a:p>
        </p:txBody>
      </p:sp>
      <p:sp>
        <p:nvSpPr>
          <p:cNvPr id="20" name="Rectangle 19"/>
          <p:cNvSpPr/>
          <p:nvPr/>
        </p:nvSpPr>
        <p:spPr bwMode="auto">
          <a:xfrm>
            <a:off x="5616371" y="3647031"/>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#1</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26" name="Rectangle 25"/>
          <p:cNvSpPr/>
          <p:nvPr/>
        </p:nvSpPr>
        <p:spPr>
          <a:xfrm>
            <a:off x="5788874" y="4075114"/>
            <a:ext cx="1805598"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28" name="Rectangle 27"/>
          <p:cNvSpPr/>
          <p:nvPr/>
        </p:nvSpPr>
        <p:spPr>
          <a:xfrm>
            <a:off x="5782025" y="4535265"/>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Your code, etc.</a:t>
            </a:r>
          </a:p>
        </p:txBody>
      </p:sp>
      <p:sp>
        <p:nvSpPr>
          <p:cNvPr id="42" name="Rectangle 41"/>
          <p:cNvSpPr/>
          <p:nvPr/>
        </p:nvSpPr>
        <p:spPr bwMode="auto">
          <a:xfrm>
            <a:off x="6982675" y="1900619"/>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#2</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7155177" y="2328702"/>
            <a:ext cx="1803014"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46" name="Rectangle 45"/>
          <p:cNvSpPr/>
          <p:nvPr/>
        </p:nvSpPr>
        <p:spPr>
          <a:xfrm>
            <a:off x="7148328" y="2788853"/>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Your code, etc.</a:t>
            </a:r>
          </a:p>
        </p:txBody>
      </p:sp>
      <p:sp>
        <p:nvSpPr>
          <p:cNvPr id="50" name="Rectangle 49"/>
          <p:cNvSpPr/>
          <p:nvPr/>
        </p:nvSpPr>
        <p:spPr bwMode="auto">
          <a:xfrm>
            <a:off x="9646495" y="2687360"/>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#3</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52" name="Rectangle 51"/>
          <p:cNvSpPr/>
          <p:nvPr/>
        </p:nvSpPr>
        <p:spPr>
          <a:xfrm>
            <a:off x="9835384" y="3126251"/>
            <a:ext cx="1789211"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53" name="Rectangle 52"/>
          <p:cNvSpPr/>
          <p:nvPr/>
        </p:nvSpPr>
        <p:spPr>
          <a:xfrm>
            <a:off x="9812149" y="3575595"/>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Your code, etc.</a:t>
            </a:r>
          </a:p>
        </p:txBody>
      </p:sp>
      <p:sp>
        <p:nvSpPr>
          <p:cNvPr id="57" name="Rectangle 56"/>
          <p:cNvSpPr/>
          <p:nvPr/>
        </p:nvSpPr>
        <p:spPr bwMode="auto">
          <a:xfrm>
            <a:off x="9662882" y="4286990"/>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#4</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58" name="Rectangle 57"/>
          <p:cNvSpPr/>
          <p:nvPr/>
        </p:nvSpPr>
        <p:spPr>
          <a:xfrm>
            <a:off x="9835385" y="4711539"/>
            <a:ext cx="1805598"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60" name="Rectangle 59"/>
          <p:cNvSpPr/>
          <p:nvPr/>
        </p:nvSpPr>
        <p:spPr>
          <a:xfrm>
            <a:off x="9828536" y="5175225"/>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Your code, etc.</a:t>
            </a:r>
          </a:p>
        </p:txBody>
      </p:sp>
      <p:sp>
        <p:nvSpPr>
          <p:cNvPr id="64" name="Rectangle 63"/>
          <p:cNvSpPr/>
          <p:nvPr/>
        </p:nvSpPr>
        <p:spPr bwMode="auto">
          <a:xfrm>
            <a:off x="6980092" y="5325715"/>
            <a:ext cx="2135903" cy="132909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PC/VM #5</a:t>
            </a:r>
            <a:br>
              <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endParaRPr kumimoji="0" lang="en-US" sz="2040"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7152595" y="5753798"/>
            <a:ext cx="1805596" cy="35254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Service Fabric</a:t>
            </a:r>
          </a:p>
        </p:txBody>
      </p:sp>
      <p:sp>
        <p:nvSpPr>
          <p:cNvPr id="67" name="Rectangle 66"/>
          <p:cNvSpPr/>
          <p:nvPr/>
        </p:nvSpPr>
        <p:spPr>
          <a:xfrm>
            <a:off x="7145746" y="6213949"/>
            <a:ext cx="1812447" cy="35254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Your code, etc.</a:t>
            </a:r>
          </a:p>
        </p:txBody>
      </p:sp>
      <p:sp>
        <p:nvSpPr>
          <p:cNvPr id="34" name="Title 33"/>
          <p:cNvSpPr>
            <a:spLocks noGrp="1"/>
          </p:cNvSpPr>
          <p:nvPr>
            <p:ph type="title"/>
          </p:nvPr>
        </p:nvSpPr>
        <p:spPr/>
        <p:txBody>
          <a:bodyPr/>
          <a:lstStyle/>
          <a:p>
            <a:r>
              <a:rPr lang="en-US" dirty="0"/>
              <a:t>Service Fabric </a:t>
            </a:r>
            <a:r>
              <a:rPr lang="en-US" dirty="0" smtClean="0"/>
              <a:t>Cluster</a:t>
            </a:r>
            <a:r>
              <a:rPr lang="en-US" dirty="0"/>
              <a:t/>
            </a:r>
            <a:br>
              <a:rPr lang="en-US" dirty="0"/>
            </a:br>
            <a:endParaRPr lang="en-US" dirty="0"/>
          </a:p>
        </p:txBody>
      </p:sp>
      <p:cxnSp>
        <p:nvCxnSpPr>
          <p:cNvPr id="97" name="Elbow Connector 96"/>
          <p:cNvCxnSpPr>
            <a:stCxn id="44" idx="3"/>
            <a:endCxn id="52" idx="1"/>
          </p:cNvCxnSpPr>
          <p:nvPr/>
        </p:nvCxnSpPr>
        <p:spPr>
          <a:xfrm>
            <a:off x="8958191" y="2504976"/>
            <a:ext cx="877193" cy="797549"/>
          </a:xfrm>
          <a:prstGeom prst="bentConnector3">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52" idx="3"/>
            <a:endCxn id="58" idx="3"/>
          </p:cNvCxnSpPr>
          <p:nvPr/>
        </p:nvCxnSpPr>
        <p:spPr>
          <a:xfrm>
            <a:off x="11624595" y="3302525"/>
            <a:ext cx="16388" cy="1585288"/>
          </a:xfrm>
          <a:prstGeom prst="bentConnector3">
            <a:avLst>
              <a:gd name="adj1" fmla="val 2139208"/>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65" idx="3"/>
            <a:endCxn id="58" idx="1"/>
          </p:cNvCxnSpPr>
          <p:nvPr/>
        </p:nvCxnSpPr>
        <p:spPr>
          <a:xfrm flipV="1">
            <a:off x="8958191" y="4887813"/>
            <a:ext cx="877194" cy="1042259"/>
          </a:xfrm>
          <a:prstGeom prst="bentConnector3">
            <a:avLst>
              <a:gd name="adj1" fmla="val 50000"/>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26" idx="3"/>
            <a:endCxn id="65" idx="1"/>
          </p:cNvCxnSpPr>
          <p:nvPr/>
        </p:nvCxnSpPr>
        <p:spPr>
          <a:xfrm flipH="1">
            <a:off x="7152595" y="4251388"/>
            <a:ext cx="441877" cy="1678684"/>
          </a:xfrm>
          <a:prstGeom prst="bentConnector5">
            <a:avLst>
              <a:gd name="adj1" fmla="val -86265"/>
              <a:gd name="adj2" fmla="val 52778"/>
              <a:gd name="adj3" fmla="val 179146"/>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26" idx="3"/>
            <a:endCxn id="44" idx="1"/>
          </p:cNvCxnSpPr>
          <p:nvPr/>
        </p:nvCxnSpPr>
        <p:spPr>
          <a:xfrm flipH="1" flipV="1">
            <a:off x="7155177" y="2504976"/>
            <a:ext cx="439295" cy="1746412"/>
          </a:xfrm>
          <a:prstGeom prst="bentConnector5">
            <a:avLst>
              <a:gd name="adj1" fmla="val -86772"/>
              <a:gd name="adj2" fmla="val 50000"/>
              <a:gd name="adj3" fmla="val 199071"/>
            </a:avLst>
          </a:prstGeom>
          <a:ln w="57150" cap="sq" cmpd="sng">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5" idx="3"/>
            <a:endCxn id="26" idx="1"/>
          </p:cNvCxnSpPr>
          <p:nvPr/>
        </p:nvCxnSpPr>
        <p:spPr>
          <a:xfrm flipV="1">
            <a:off x="4759958" y="4251388"/>
            <a:ext cx="1028916" cy="56535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7"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59" y="3911932"/>
            <a:ext cx="1809612" cy="1809612"/>
          </a:xfrm>
          <a:prstGeom prst="rect">
            <a:avLst/>
          </a:prstGeom>
          <a:noFill/>
          <a:extLst>
            <a:ext uri="{909E8E84-426E-40DD-AFC4-6F175D3DCCD1}">
              <a14:hiddenFill xmlns:a14="http://schemas.microsoft.com/office/drawing/2010/main">
                <a:solidFill>
                  <a:srgbClr val="FFFFFF"/>
                </a:solidFill>
              </a14:hiddenFill>
            </a:ext>
          </a:extLst>
        </p:spPr>
      </p:pic>
      <p:cxnSp>
        <p:nvCxnSpPr>
          <p:cNvPr id="128" name="Straight Arrow Connector 127"/>
          <p:cNvCxnSpPr>
            <a:stCxn id="127" idx="3"/>
            <a:endCxn id="25" idx="1"/>
          </p:cNvCxnSpPr>
          <p:nvPr/>
        </p:nvCxnSpPr>
        <p:spPr>
          <a:xfrm>
            <a:off x="1998371" y="4816738"/>
            <a:ext cx="1692858" cy="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Rectangle 130"/>
          <p:cNvSpPr/>
          <p:nvPr/>
        </p:nvSpPr>
        <p:spPr>
          <a:xfrm>
            <a:off x="394476" y="2856173"/>
            <a:ext cx="2946791" cy="1031704"/>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Management </a:t>
            </a:r>
            <a:r>
              <a:rPr kumimoji="0" lang="en-US" sz="1836" b="1" i="0" u="none" strike="noStrike" kern="1200" cap="none" spc="0" normalizeH="0" baseline="0" noProof="0" dirty="0" smtClean="0">
                <a:ln>
                  <a:noFill/>
                </a:ln>
                <a:solidFill>
                  <a:srgbClr val="505050"/>
                </a:solidFill>
                <a:effectLst/>
                <a:uLnTx/>
                <a:uFillTx/>
                <a:latin typeface="Segoe UI" panose="020B0502040204020203" pitchFamily="34" charset="0"/>
                <a:ea typeface="+mn-ea"/>
                <a:cs typeface="Segoe UI" panose="020B0502040204020203" pitchFamily="34" charset="0"/>
              </a:rPr>
              <a:t>to deploy </a:t>
            </a: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y</a:t>
            </a:r>
            <a:r>
              <a:rPr kumimoji="0" lang="en-US" sz="1836" b="1" i="0" u="none" strike="noStrike" kern="1200" cap="none" spc="0" normalizeH="0" baseline="0" noProof="0" dirty="0" smtClean="0">
                <a:ln>
                  <a:noFill/>
                </a:ln>
                <a:solidFill>
                  <a:srgbClr val="505050"/>
                </a:solidFill>
                <a:effectLst/>
                <a:uLnTx/>
                <a:uFillTx/>
                <a:latin typeface="Segoe UI" panose="020B0502040204020203" pitchFamily="34" charset="0"/>
                <a:ea typeface="+mn-ea"/>
                <a:cs typeface="Segoe UI" panose="020B0502040204020203" pitchFamily="34" charset="0"/>
              </a:rPr>
              <a:t>our </a:t>
            </a: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code, etc.</a:t>
            </a:r>
            <a:b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836" b="1" i="0" u="none" strike="noStrike" kern="1200" cap="none" spc="0" normalizeH="0" baseline="0" noProof="0" dirty="0" smtClean="0">
                <a:ln>
                  <a:noFill/>
                </a:ln>
                <a:solidFill>
                  <a:srgbClr val="505050"/>
                </a:solidFill>
                <a:effectLst/>
                <a:uLnTx/>
                <a:uFillTx/>
                <a:latin typeface="Segoe UI" panose="020B0502040204020203" pitchFamily="34" charset="0"/>
                <a:ea typeface="+mn-ea"/>
                <a:cs typeface="Segoe UI" panose="020B0502040204020203" pitchFamily="34" charset="0"/>
              </a:rPr>
              <a:t> </a:t>
            </a:r>
            <a:r>
              <a:rPr kumimoji="0" lang="en-US" sz="1734" b="0" i="0" u="none" strike="noStrike" kern="1200" cap="none" spc="0" normalizeH="0" baseline="0" noProof="0" dirty="0" smtClean="0">
                <a:ln>
                  <a:noFill/>
                </a:ln>
                <a:solidFill>
                  <a:srgbClr val="505050"/>
                </a:solidFill>
                <a:effectLst/>
                <a:uLnTx/>
                <a:uFillTx/>
                <a:latin typeface="Segoe UI" panose="020B0502040204020203" pitchFamily="34" charset="0"/>
                <a:ea typeface="+mn-ea"/>
                <a:cs typeface="Segoe UI" panose="020B0502040204020203" pitchFamily="34" charset="0"/>
              </a:rPr>
              <a:t>(Port</a:t>
            </a:r>
            <a:r>
              <a:rPr kumimoji="0" lang="en-US" sz="1734"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19080)</a:t>
            </a:r>
          </a:p>
        </p:txBody>
      </p:sp>
      <p:sp>
        <p:nvSpPr>
          <p:cNvPr id="134" name="Rectangle 133"/>
          <p:cNvSpPr/>
          <p:nvPr/>
        </p:nvSpPr>
        <p:spPr>
          <a:xfrm>
            <a:off x="391893" y="5623501"/>
            <a:ext cx="2823263" cy="866529"/>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ctr" anchorCtr="1"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smtClean="0">
                <a:ln>
                  <a:noFill/>
                </a:ln>
                <a:solidFill>
                  <a:srgbClr val="505050"/>
                </a:solidFill>
                <a:effectLst/>
                <a:uLnTx/>
                <a:uFillTx/>
                <a:latin typeface="Segoe UI" panose="020B0502040204020203" pitchFamily="34" charset="0"/>
                <a:ea typeface="+mn-ea"/>
                <a:cs typeface="Segoe UI" panose="020B0502040204020203" pitchFamily="34" charset="0"/>
              </a:rPr>
              <a:t>App Web </a:t>
            </a:r>
            <a: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Request</a:t>
            </a:r>
            <a:br>
              <a:rPr kumimoji="0" lang="en-US" sz="1836" b="1"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734"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(Port: 80/443/?)</a:t>
            </a:r>
          </a:p>
        </p:txBody>
      </p:sp>
      <p:cxnSp>
        <p:nvCxnSpPr>
          <p:cNvPr id="135" name="Straight Arrow Connector 134"/>
          <p:cNvCxnSpPr>
            <a:stCxn id="25" idx="3"/>
            <a:endCxn id="67" idx="1"/>
          </p:cNvCxnSpPr>
          <p:nvPr/>
        </p:nvCxnSpPr>
        <p:spPr>
          <a:xfrm>
            <a:off x="4759957" y="4816738"/>
            <a:ext cx="2385789" cy="1573485"/>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586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16"/>
                                        </p:tgtEl>
                                        <p:attrNameLst>
                                          <p:attrName>style.visibility</p:attrName>
                                        </p:attrNameLst>
                                      </p:cBhvr>
                                      <p:to>
                                        <p:strVal val="visible"/>
                                      </p:to>
                                    </p:set>
                                    <p:animEffect transition="in" filter="dissolve">
                                      <p:cBhvr>
                                        <p:cTn id="49" dur="500"/>
                                        <p:tgtEl>
                                          <p:spTgt spid="116"/>
                                        </p:tgtEl>
                                      </p:cBhvr>
                                    </p:animEffect>
                                  </p:childTnLst>
                                </p:cTn>
                              </p:par>
                            </p:childTnLst>
                          </p:cTn>
                        </p:par>
                        <p:par>
                          <p:cTn id="50" fill="hold">
                            <p:stCondLst>
                              <p:cond delay="500"/>
                            </p:stCondLst>
                            <p:childTnLst>
                              <p:par>
                                <p:cTn id="51" presetID="9" presetClass="entr" presetSubtype="0" fill="hold" nodeType="after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dissolve">
                                      <p:cBhvr>
                                        <p:cTn id="53" dur="500"/>
                                        <p:tgtEl>
                                          <p:spTgt spid="97"/>
                                        </p:tgtEl>
                                      </p:cBhvr>
                                    </p:animEffect>
                                  </p:childTnLst>
                                </p:cTn>
                              </p:par>
                            </p:childTnLst>
                          </p:cTn>
                        </p:par>
                        <p:par>
                          <p:cTn id="54" fill="hold">
                            <p:stCondLst>
                              <p:cond delay="1000"/>
                            </p:stCondLst>
                            <p:childTnLst>
                              <p:par>
                                <p:cTn id="55" presetID="9" presetClass="entr" presetSubtype="0" fill="hold" nodeType="afterEffect">
                                  <p:stCondLst>
                                    <p:cond delay="0"/>
                                  </p:stCondLst>
                                  <p:childTnLst>
                                    <p:set>
                                      <p:cBhvr>
                                        <p:cTn id="56" dur="1" fill="hold">
                                          <p:stCondLst>
                                            <p:cond delay="0"/>
                                          </p:stCondLst>
                                        </p:cTn>
                                        <p:tgtEl>
                                          <p:spTgt spid="106"/>
                                        </p:tgtEl>
                                        <p:attrNameLst>
                                          <p:attrName>style.visibility</p:attrName>
                                        </p:attrNameLst>
                                      </p:cBhvr>
                                      <p:to>
                                        <p:strVal val="visible"/>
                                      </p:to>
                                    </p:set>
                                    <p:animEffect transition="in" filter="dissolve">
                                      <p:cBhvr>
                                        <p:cTn id="57" dur="500"/>
                                        <p:tgtEl>
                                          <p:spTgt spid="106"/>
                                        </p:tgtEl>
                                      </p:cBhvr>
                                    </p:animEffect>
                                  </p:childTnLst>
                                </p:cTn>
                              </p:par>
                            </p:childTnLst>
                          </p:cTn>
                        </p:par>
                        <p:par>
                          <p:cTn id="58" fill="hold">
                            <p:stCondLst>
                              <p:cond delay="1500"/>
                            </p:stCondLst>
                            <p:childTnLst>
                              <p:par>
                                <p:cTn id="59" presetID="9" presetClass="entr" presetSubtype="0" fill="hold" nodeType="afterEffect">
                                  <p:stCondLst>
                                    <p:cond delay="0"/>
                                  </p:stCondLst>
                                  <p:childTnLst>
                                    <p:set>
                                      <p:cBhvr>
                                        <p:cTn id="60" dur="1" fill="hold">
                                          <p:stCondLst>
                                            <p:cond delay="0"/>
                                          </p:stCondLst>
                                        </p:cTn>
                                        <p:tgtEl>
                                          <p:spTgt spid="109"/>
                                        </p:tgtEl>
                                        <p:attrNameLst>
                                          <p:attrName>style.visibility</p:attrName>
                                        </p:attrNameLst>
                                      </p:cBhvr>
                                      <p:to>
                                        <p:strVal val="visible"/>
                                      </p:to>
                                    </p:set>
                                    <p:animEffect transition="in" filter="dissolve">
                                      <p:cBhvr>
                                        <p:cTn id="61" dur="500"/>
                                        <p:tgtEl>
                                          <p:spTgt spid="109"/>
                                        </p:tgtEl>
                                      </p:cBhvr>
                                    </p:animEffect>
                                  </p:childTnLst>
                                </p:cTn>
                              </p:par>
                            </p:childTnLst>
                          </p:cTn>
                        </p:par>
                        <p:par>
                          <p:cTn id="62" fill="hold">
                            <p:stCondLst>
                              <p:cond delay="2000"/>
                            </p:stCondLst>
                            <p:childTnLst>
                              <p:par>
                                <p:cTn id="63" presetID="9" presetClass="entr" presetSubtype="0" fill="hold" nodeType="afterEffect">
                                  <p:stCondLst>
                                    <p:cond delay="0"/>
                                  </p:stCondLst>
                                  <p:childTnLst>
                                    <p:set>
                                      <p:cBhvr>
                                        <p:cTn id="64" dur="1" fill="hold">
                                          <p:stCondLst>
                                            <p:cond delay="0"/>
                                          </p:stCondLst>
                                        </p:cTn>
                                        <p:tgtEl>
                                          <p:spTgt spid="112"/>
                                        </p:tgtEl>
                                        <p:attrNameLst>
                                          <p:attrName>style.visibility</p:attrName>
                                        </p:attrNameLst>
                                      </p:cBhvr>
                                      <p:to>
                                        <p:strVal val="visible"/>
                                      </p:to>
                                    </p:set>
                                    <p:animEffect transition="in" filter="dissolve">
                                      <p:cBhvr>
                                        <p:cTn id="65" dur="500"/>
                                        <p:tgtEl>
                                          <p:spTgt spid="11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27"/>
                                        </p:tgtEl>
                                        <p:attrNameLst>
                                          <p:attrName>style.visibility</p:attrName>
                                        </p:attrNameLst>
                                      </p:cBhvr>
                                      <p:to>
                                        <p:strVal val="visible"/>
                                      </p:to>
                                    </p:set>
                                    <p:animEffect transition="in" filter="fade">
                                      <p:cBhvr>
                                        <p:cTn id="75" dur="500"/>
                                        <p:tgtEl>
                                          <p:spTgt spid="127"/>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131"/>
                                        </p:tgtEl>
                                        <p:attrNameLst>
                                          <p:attrName>style.visibility</p:attrName>
                                        </p:attrNameLst>
                                      </p:cBhvr>
                                      <p:to>
                                        <p:strVal val="visible"/>
                                      </p:to>
                                    </p:set>
                                    <p:animEffect transition="in" filter="dissolve">
                                      <p:cBhvr>
                                        <p:cTn id="80" dur="500"/>
                                        <p:tgtEl>
                                          <p:spTgt spid="13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28"/>
                                        </p:tgtEl>
                                        <p:attrNameLst>
                                          <p:attrName>style.visibility</p:attrName>
                                        </p:attrNameLst>
                                      </p:cBhvr>
                                      <p:to>
                                        <p:strVal val="visible"/>
                                      </p:to>
                                    </p:set>
                                    <p:animEffect transition="in" filter="wipe(left)">
                                      <p:cBhvr>
                                        <p:cTn id="85" dur="500"/>
                                        <p:tgtEl>
                                          <p:spTgt spid="128"/>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wipe(left)">
                                      <p:cBhvr>
                                        <p:cTn id="89" dur="500"/>
                                        <p:tgtEl>
                                          <p:spTgt spid="30"/>
                                        </p:tgtEl>
                                      </p:cBhvr>
                                    </p:animEffect>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childTnLst>
                          </p:cTn>
                        </p:par>
                        <p:par>
                          <p:cTn id="94" fill="hold">
                            <p:stCondLst>
                              <p:cond delay="1500"/>
                            </p:stCondLst>
                            <p:childTnLst>
                              <p:par>
                                <p:cTn id="95" presetID="10" presetClass="entr" presetSubtype="0"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childTnLst>
                          </p:cTn>
                        </p:par>
                        <p:par>
                          <p:cTn id="98" fill="hold">
                            <p:stCondLst>
                              <p:cond delay="2000"/>
                            </p:stCondLst>
                            <p:childTnLst>
                              <p:par>
                                <p:cTn id="99" presetID="10" presetClass="entr" presetSubtype="0" fill="hold" grpId="0" nodeType="after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fade">
                                      <p:cBhvr>
                                        <p:cTn id="101" dur="500"/>
                                        <p:tgtEl>
                                          <p:spTgt spid="53"/>
                                        </p:tgtEl>
                                      </p:cBhvr>
                                    </p:animEffect>
                                  </p:childTnLst>
                                </p:cTn>
                              </p:par>
                            </p:childTnLst>
                          </p:cTn>
                        </p:par>
                        <p:par>
                          <p:cTn id="102" fill="hold">
                            <p:stCondLst>
                              <p:cond delay="2500"/>
                            </p:stCondLst>
                            <p:childTnLst>
                              <p:par>
                                <p:cTn id="103" presetID="10" presetClass="entr" presetSubtype="0" fill="hold" grpId="0" nodeType="after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fade">
                                      <p:cBhvr>
                                        <p:cTn id="105" dur="500"/>
                                        <p:tgtEl>
                                          <p:spTgt spid="60"/>
                                        </p:tgtEl>
                                      </p:cBhvr>
                                    </p:animEffect>
                                  </p:childTnLst>
                                </p:cTn>
                              </p:par>
                            </p:childTnLst>
                          </p:cTn>
                        </p:par>
                        <p:par>
                          <p:cTn id="106" fill="hold">
                            <p:stCondLst>
                              <p:cond delay="3000"/>
                            </p:stCondLst>
                            <p:childTnLst>
                              <p:par>
                                <p:cTn id="107" presetID="10" presetClass="entr" presetSubtype="0" fill="hold" grpId="0" nodeType="afterEffect">
                                  <p:stCondLst>
                                    <p:cond delay="0"/>
                                  </p:stCondLst>
                                  <p:childTnLst>
                                    <p:set>
                                      <p:cBhvr>
                                        <p:cTn id="108" dur="1" fill="hold">
                                          <p:stCondLst>
                                            <p:cond delay="0"/>
                                          </p:stCondLst>
                                        </p:cTn>
                                        <p:tgtEl>
                                          <p:spTgt spid="67"/>
                                        </p:tgtEl>
                                        <p:attrNameLst>
                                          <p:attrName>style.visibility</p:attrName>
                                        </p:attrNameLst>
                                      </p:cBhvr>
                                      <p:to>
                                        <p:strVal val="visible"/>
                                      </p:to>
                                    </p:set>
                                    <p:animEffect transition="in" filter="fade">
                                      <p:cBhvr>
                                        <p:cTn id="109" dur="500"/>
                                        <p:tgtEl>
                                          <p:spTgt spid="6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grpId="1" nodeType="clickEffect">
                                  <p:stCondLst>
                                    <p:cond delay="0"/>
                                  </p:stCondLst>
                                  <p:childTnLst>
                                    <p:animEffect transition="out" filter="fade">
                                      <p:cBhvr>
                                        <p:cTn id="113" dur="500"/>
                                        <p:tgtEl>
                                          <p:spTgt spid="131"/>
                                        </p:tgtEl>
                                      </p:cBhvr>
                                    </p:animEffect>
                                    <p:set>
                                      <p:cBhvr>
                                        <p:cTn id="114" dur="1" fill="hold">
                                          <p:stCondLst>
                                            <p:cond delay="499"/>
                                          </p:stCondLst>
                                        </p:cTn>
                                        <p:tgtEl>
                                          <p:spTgt spid="131"/>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128"/>
                                        </p:tgtEl>
                                      </p:cBhvr>
                                    </p:animEffect>
                                    <p:set>
                                      <p:cBhvr>
                                        <p:cTn id="117" dur="1" fill="hold">
                                          <p:stCondLst>
                                            <p:cond delay="499"/>
                                          </p:stCondLst>
                                        </p:cTn>
                                        <p:tgtEl>
                                          <p:spTgt spid="12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30"/>
                                        </p:tgtEl>
                                      </p:cBhvr>
                                    </p:animEffect>
                                    <p:set>
                                      <p:cBhvr>
                                        <p:cTn id="120" dur="1" fill="hold">
                                          <p:stCondLst>
                                            <p:cond delay="499"/>
                                          </p:stCondLst>
                                        </p:cTn>
                                        <p:tgtEl>
                                          <p:spTgt spid="30"/>
                                        </p:tgtEl>
                                        <p:attrNameLst>
                                          <p:attrName>style.visibility</p:attrName>
                                        </p:attrNameLst>
                                      </p:cBhvr>
                                      <p:to>
                                        <p:strVal val="hidden"/>
                                      </p:to>
                                    </p:set>
                                  </p:childTnLst>
                                </p:cTn>
                              </p:par>
                            </p:childTnLst>
                          </p:cTn>
                        </p:par>
                        <p:par>
                          <p:cTn id="121" fill="hold">
                            <p:stCondLst>
                              <p:cond delay="500"/>
                            </p:stCondLst>
                            <p:childTnLst>
                              <p:par>
                                <p:cTn id="122" presetID="9" presetClass="entr" presetSubtype="0" fill="hold" grpId="0" nodeType="afterEffect">
                                  <p:stCondLst>
                                    <p:cond delay="0"/>
                                  </p:stCondLst>
                                  <p:childTnLst>
                                    <p:set>
                                      <p:cBhvr>
                                        <p:cTn id="123" dur="1" fill="hold">
                                          <p:stCondLst>
                                            <p:cond delay="0"/>
                                          </p:stCondLst>
                                        </p:cTn>
                                        <p:tgtEl>
                                          <p:spTgt spid="134"/>
                                        </p:tgtEl>
                                        <p:attrNameLst>
                                          <p:attrName>style.visibility</p:attrName>
                                        </p:attrNameLst>
                                      </p:cBhvr>
                                      <p:to>
                                        <p:strVal val="visible"/>
                                      </p:to>
                                    </p:set>
                                    <p:animEffect transition="in" filter="dissolve">
                                      <p:cBhvr>
                                        <p:cTn id="124" dur="500"/>
                                        <p:tgtEl>
                                          <p:spTgt spid="134"/>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128"/>
                                        </p:tgtEl>
                                        <p:attrNameLst>
                                          <p:attrName>style.visibility</p:attrName>
                                        </p:attrNameLst>
                                      </p:cBhvr>
                                      <p:to>
                                        <p:strVal val="visible"/>
                                      </p:to>
                                    </p:set>
                                    <p:animEffect transition="in" filter="wipe(down)">
                                      <p:cBhvr>
                                        <p:cTn id="129" dur="500"/>
                                        <p:tgtEl>
                                          <p:spTgt spid="128"/>
                                        </p:tgtEl>
                                      </p:cBhvr>
                                    </p:animEffect>
                                  </p:childTnLst>
                                </p:cTn>
                              </p:par>
                            </p:childTnLst>
                          </p:cTn>
                        </p:par>
                        <p:par>
                          <p:cTn id="130" fill="hold">
                            <p:stCondLst>
                              <p:cond delay="500"/>
                            </p:stCondLst>
                            <p:childTnLst>
                              <p:par>
                                <p:cTn id="131" presetID="22" presetClass="entr" presetSubtype="8" fill="hold" nodeType="afterEffect">
                                  <p:stCondLst>
                                    <p:cond delay="0"/>
                                  </p:stCondLst>
                                  <p:childTnLst>
                                    <p:set>
                                      <p:cBhvr>
                                        <p:cTn id="132" dur="1" fill="hold">
                                          <p:stCondLst>
                                            <p:cond delay="0"/>
                                          </p:stCondLst>
                                        </p:cTn>
                                        <p:tgtEl>
                                          <p:spTgt spid="135"/>
                                        </p:tgtEl>
                                        <p:attrNameLst>
                                          <p:attrName>style.visibility</p:attrName>
                                        </p:attrNameLst>
                                      </p:cBhvr>
                                      <p:to>
                                        <p:strVal val="visible"/>
                                      </p:to>
                                    </p:set>
                                    <p:animEffect transition="in" filter="wipe(left)">
                                      <p:cBhvr>
                                        <p:cTn id="133"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0" grpId="0" animBg="1"/>
      <p:bldP spid="26" grpId="0" animBg="1"/>
      <p:bldP spid="28" grpId="0" animBg="1"/>
      <p:bldP spid="42" grpId="0" animBg="1"/>
      <p:bldP spid="44" grpId="0" animBg="1"/>
      <p:bldP spid="46" grpId="0" animBg="1"/>
      <p:bldP spid="50" grpId="0" animBg="1"/>
      <p:bldP spid="52" grpId="0" animBg="1"/>
      <p:bldP spid="53" grpId="0" animBg="1"/>
      <p:bldP spid="57" grpId="0" animBg="1"/>
      <p:bldP spid="58" grpId="0" animBg="1"/>
      <p:bldP spid="60" grpId="0" animBg="1"/>
      <p:bldP spid="64" grpId="0" animBg="1"/>
      <p:bldP spid="65" grpId="0" animBg="1"/>
      <p:bldP spid="67" grpId="0" animBg="1"/>
      <p:bldP spid="131" grpId="0" animBg="1"/>
      <p:bldP spid="131" grpId="1" animBg="1"/>
      <p:bldP spid="1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751868" y="1775865"/>
            <a:ext cx="5053804" cy="4997997"/>
          </a:xfrm>
          <a:prstGeom prst="rect">
            <a:avLst/>
          </a:prstGeom>
          <a:gradFill flip="none" rotWithShape="1">
            <a:gsLst>
              <a:gs pos="0">
                <a:srgbClr val="5C2D91">
                  <a:lumMod val="40000"/>
                  <a:lumOff val="60000"/>
                </a:srgbClr>
              </a:gs>
              <a:gs pos="46000">
                <a:srgbClr val="5C2D91">
                  <a:lumMod val="95000"/>
                  <a:lumOff val="5000"/>
                </a:srgbClr>
              </a:gs>
              <a:gs pos="100000">
                <a:srgbClr val="5C2D91">
                  <a:lumMod val="60000"/>
                </a:srgbClr>
              </a:gs>
            </a:gsLst>
            <a:path path="circle">
              <a:fillToRect l="50000" t="130000" r="50000" b="-30000"/>
            </a:path>
            <a:tileRect/>
          </a:gra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t" anchorCtr="1"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Application Type: </a:t>
            </a:r>
            <a:r>
              <a:rPr kumimoji="0" lang="en-US" sz="2800" b="0" i="0" u="none" strike="noStrike" kern="0" cap="none" spc="0" normalizeH="0" baseline="0" noProof="0" dirty="0" err="1" smtClean="0">
                <a:ln>
                  <a:noFill/>
                </a:ln>
                <a:solidFill>
                  <a:srgbClr val="FFFFFF"/>
                </a:solidFill>
                <a:effectLst/>
                <a:uLnTx/>
                <a:uFillTx/>
                <a:latin typeface="Segoe UI"/>
                <a:ea typeface="+mn-ea"/>
                <a:cs typeface="Segoe UI" panose="020B0502040204020203" pitchFamily="34" charset="0"/>
              </a:rPr>
              <a:t>sfAuction</a:t>
            </a:r>
            <a:endParaRPr kumimoji="0" lang="en-US" sz="28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endParaRPr>
          </a:p>
        </p:txBody>
      </p:sp>
      <p:sp>
        <p:nvSpPr>
          <p:cNvPr id="5" name="Rectangle 4"/>
          <p:cNvSpPr/>
          <p:nvPr/>
        </p:nvSpPr>
        <p:spPr>
          <a:xfrm>
            <a:off x="4009850" y="2527265"/>
            <a:ext cx="4538092" cy="1200329"/>
          </a:xfrm>
          <a:prstGeom prst="rect">
            <a:avLst/>
          </a:prstGeom>
          <a:solidFill>
            <a:schemeClr val="accent6"/>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Service Type: </a:t>
            </a:r>
            <a:r>
              <a:rPr kumimoji="0" lang="en-US" sz="24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Website</a:t>
            </a:r>
            <a:r>
              <a:rPr kumimoji="0" lang="en-US" sz="24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
            </a:r>
            <a:br>
              <a:rPr kumimoji="0" lang="en-US" sz="24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br>
            <a:r>
              <a:rPr kumimoji="0" lang="en-US" sz="24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Guest Executable (stateless)</a:t>
            </a:r>
            <a:br>
              <a:rPr kumimoji="0" lang="en-US" sz="24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br>
            <a:r>
              <a:rPr kumimoji="0" lang="en-US" sz="24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(Node.js)</a:t>
            </a:r>
          </a:p>
        </p:txBody>
      </p:sp>
      <p:sp>
        <p:nvSpPr>
          <p:cNvPr id="6" name="Rectangle 5"/>
          <p:cNvSpPr/>
          <p:nvPr/>
        </p:nvSpPr>
        <p:spPr>
          <a:xfrm>
            <a:off x="4009850" y="5326062"/>
            <a:ext cx="4538092" cy="1200329"/>
          </a:xfrm>
          <a:prstGeom prst="rect">
            <a:avLst/>
          </a:prstGeom>
          <a:solidFill>
            <a:schemeClr val="tx2"/>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Service Type: </a:t>
            </a:r>
            <a:r>
              <a:rPr kumimoji="0" lang="en-US" sz="24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Auction</a:t>
            </a:r>
            <a:r>
              <a:rPr kumimoji="0" lang="en-US" sz="24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
            </a:r>
            <a:br>
              <a:rPr kumimoji="0" lang="en-US" sz="24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br>
            <a:r>
              <a:rPr kumimoji="0" lang="en-US" sz="24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Reliable Collections (</a:t>
            </a:r>
            <a:r>
              <a:rPr kumimoji="0" lang="en-US" sz="2400" b="0" i="0" u="none" strike="noStrike" kern="0" cap="none" spc="0" normalizeH="0" baseline="0" noProof="0" dirty="0" err="1" smtClean="0">
                <a:ln>
                  <a:noFill/>
                </a:ln>
                <a:solidFill>
                  <a:srgbClr val="FFFFFF"/>
                </a:solidFill>
                <a:effectLst/>
                <a:uLnTx/>
                <a:uFillTx/>
                <a:latin typeface="Segoe UI"/>
                <a:ea typeface="+mn-ea"/>
                <a:cs typeface="Segoe UI" panose="020B0502040204020203" pitchFamily="34" charset="0"/>
              </a:rPr>
              <a:t>stateful</a:t>
            </a:r>
            <a:r>
              <a:rPr kumimoji="0" lang="en-US" sz="24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a:t>
            </a:r>
            <a:br>
              <a:rPr kumimoji="0" lang="en-US" sz="24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br>
            <a:r>
              <a:rPr kumimoji="0" lang="en-US" sz="24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(C#/.NET)</a:t>
            </a:r>
          </a:p>
        </p:txBody>
      </p:sp>
      <p:sp>
        <p:nvSpPr>
          <p:cNvPr id="7" name="Title 33"/>
          <p:cNvSpPr txBox="1">
            <a:spLocks/>
          </p:cNvSpPr>
          <p:nvPr/>
        </p:nvSpPr>
        <p:spPr>
          <a:xfrm>
            <a:off x="269240" y="289511"/>
            <a:ext cx="11655840" cy="1302751"/>
          </a:xfrm>
          <a:prstGeom prst="rect">
            <a:avLst/>
          </a:prstGeom>
        </p:spPr>
        <p:txBody>
          <a:bodyPr vert="horz" wrap="square" lIns="146304" tIns="91440" rIns="146304" bIns="91440" rtlCol="0" anchor="t">
            <a:normAutofit/>
          </a:bodyPr>
          <a:lstStyle>
            <a:lvl1pPr algn="l" defTabSz="914367" rtl="0" eaLnBrk="1" latinLnBrk="0" hangingPunct="1">
              <a:lnSpc>
                <a:spcPct val="90000"/>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smtClean="0">
                <a:ln w="3175">
                  <a:noFill/>
                </a:ln>
                <a:solidFill>
                  <a:srgbClr val="505050"/>
                </a:solidFill>
                <a:effectLst/>
                <a:uLnTx/>
                <a:uFillTx/>
                <a:latin typeface="Segoe UI Light"/>
                <a:ea typeface="+mn-ea"/>
                <a:cs typeface="Segoe UI" pitchFamily="34" charset="0"/>
              </a:rPr>
              <a:t>Service Fabric Auction App</a:t>
            </a:r>
          </a:p>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dirty="0" err="1" smtClean="0">
                <a:ln w="3175">
                  <a:noFill/>
                </a:ln>
                <a:solidFill>
                  <a:srgbClr val="505050"/>
                </a:solidFill>
                <a:effectLst/>
                <a:uLnTx/>
                <a:uFillTx/>
                <a:latin typeface="Segoe UI Light"/>
                <a:ea typeface="+mn-ea"/>
                <a:cs typeface="Segoe UI" pitchFamily="34" charset="0"/>
              </a:rPr>
              <a:t>Microservices</a:t>
            </a:r>
            <a:r>
              <a:rPr kumimoji="0" lang="en-US" sz="2800" b="0" i="0" u="none" strike="noStrike" kern="1200" cap="none" spc="-100" normalizeH="0" baseline="0" noProof="0" dirty="0" smtClean="0">
                <a:ln w="3175">
                  <a:noFill/>
                </a:ln>
                <a:solidFill>
                  <a:srgbClr val="505050"/>
                </a:solidFill>
                <a:effectLst/>
                <a:uLnTx/>
                <a:uFillTx/>
                <a:latin typeface="Segoe UI Light"/>
                <a:ea typeface="+mn-ea"/>
                <a:cs typeface="Segoe UI" pitchFamily="34" charset="0"/>
              </a:rPr>
              <a:t> design</a:t>
            </a:r>
            <a:endParaRPr kumimoji="0" lang="en-US" sz="2800" b="0" i="0" u="none" strike="noStrike" kern="1200" cap="none" spc="-100" normalizeH="0" baseline="0" noProof="0" dirty="0">
              <a:ln w="3175">
                <a:noFill/>
              </a:ln>
              <a:solidFill>
                <a:srgbClr val="505050"/>
              </a:solidFill>
              <a:effectLst/>
              <a:uLnTx/>
              <a:uFillTx/>
              <a:latin typeface="Segoe UI Light"/>
              <a:ea typeface="+mn-ea"/>
              <a:cs typeface="Segoe UI" pitchFamily="34" charset="0"/>
            </a:endParaRPr>
          </a:p>
        </p:txBody>
      </p:sp>
      <p:sp>
        <p:nvSpPr>
          <p:cNvPr id="8" name="Rectangle 7"/>
          <p:cNvSpPr/>
          <p:nvPr/>
        </p:nvSpPr>
        <p:spPr>
          <a:xfrm>
            <a:off x="4009850" y="3921712"/>
            <a:ext cx="4538092" cy="1200329"/>
          </a:xfrm>
          <a:prstGeom prst="rect">
            <a:avLst/>
          </a:prstGeom>
          <a:solidFill>
            <a:schemeClr val="accent3"/>
          </a:solidFill>
          <a:ln w="19050" cap="flat" cmpd="sng" algn="ctr">
            <a:solidFill>
              <a:srgbClr val="FFFFFF"/>
            </a:solidFill>
            <a:prstDash val="solid"/>
            <a:round/>
            <a:headEnd type="none" w="sm" len="sm"/>
            <a:tailEnd type="triangle" w="lg" len="lg"/>
          </a:ln>
          <a:effectLst/>
        </p:spPr>
        <p:txBody>
          <a:bodyPr vert="horz" wrap="square" lIns="45720" tIns="45720" rIns="45720" bIns="45720" numCol="1" rtlCol="0" anchor="ctr" anchorCtr="1"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Service Type: </a:t>
            </a:r>
            <a:r>
              <a:rPr kumimoji="0" lang="en-US" sz="2400" b="0" i="0" u="none" strike="noStrike" kern="0" cap="none" spc="0" normalizeH="0" baseline="0" noProof="0" dirty="0" err="1" smtClean="0">
                <a:ln>
                  <a:noFill/>
                </a:ln>
                <a:solidFill>
                  <a:srgbClr val="FFFFFF"/>
                </a:solidFill>
                <a:effectLst/>
                <a:uLnTx/>
                <a:uFillTx/>
                <a:latin typeface="Segoe UI"/>
                <a:ea typeface="+mn-ea"/>
                <a:cs typeface="Segoe UI" panose="020B0502040204020203" pitchFamily="34" charset="0"/>
              </a:rPr>
              <a:t>APIGateway</a:t>
            </a:r>
            <a:r>
              <a:rPr kumimoji="0" lang="en-US" sz="24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
            </a:r>
            <a:br>
              <a:rPr kumimoji="0" lang="en-US" sz="2400" b="1"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br>
            <a:r>
              <a:rPr kumimoji="0" lang="en-US" sz="24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Reliable Service (stateless)</a:t>
            </a:r>
            <a:br>
              <a:rPr kumimoji="0" lang="en-US" sz="24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br>
            <a:r>
              <a:rPr kumimoji="0" lang="en-US" sz="2400" b="0" i="0" u="none" strike="noStrike" kern="0" cap="none" spc="0" normalizeH="0" baseline="0" noProof="0" dirty="0" smtClean="0">
                <a:ln>
                  <a:noFill/>
                </a:ln>
                <a:solidFill>
                  <a:srgbClr val="FFFFFF"/>
                </a:solidFill>
                <a:effectLst/>
                <a:uLnTx/>
                <a:uFillTx/>
                <a:latin typeface="Segoe UI"/>
                <a:ea typeface="+mn-ea"/>
                <a:cs typeface="Segoe UI" panose="020B0502040204020203" pitchFamily="34" charset="0"/>
              </a:rPr>
              <a:t>(C#/.NET)</a:t>
            </a:r>
          </a:p>
        </p:txBody>
      </p:sp>
    </p:spTree>
    <p:extLst>
      <p:ext uri="{BB962C8B-B14F-4D97-AF65-F5344CB8AC3E}">
        <p14:creationId xmlns:p14="http://schemas.microsoft.com/office/powerpoint/2010/main" val="3255435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Text Placeholder 3"/>
          <p:cNvSpPr>
            <a:spLocks noGrp="1"/>
          </p:cNvSpPr>
          <p:nvPr>
            <p:ph type="body" sz="quarter" idx="12"/>
          </p:nvPr>
        </p:nvSpPr>
        <p:spPr>
          <a:xfrm>
            <a:off x="274638" y="3954463"/>
            <a:ext cx="10363199" cy="1403461"/>
          </a:xfrm>
        </p:spPr>
        <p:txBody>
          <a:bodyPr/>
          <a:lstStyle/>
          <a:p>
            <a:r>
              <a:rPr lang="en-US" sz="4000" dirty="0" smtClean="0"/>
              <a:t>SF Auction</a:t>
            </a:r>
          </a:p>
          <a:p>
            <a:r>
              <a:rPr lang="en-US" sz="4000" dirty="0" smtClean="0"/>
              <a:t>Visual Studio Solution</a:t>
            </a:r>
            <a:endParaRPr lang="en-US" sz="4000" dirty="0"/>
          </a:p>
        </p:txBody>
      </p:sp>
    </p:spTree>
    <p:extLst>
      <p:ext uri="{BB962C8B-B14F-4D97-AF65-F5344CB8AC3E}">
        <p14:creationId xmlns:p14="http://schemas.microsoft.com/office/powerpoint/2010/main" val="8390997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1_Jeffrey Richter">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Jeffrey Richter PPT Template.potx" id="{0EC3B29B-1691-4021-B91F-DD4F9F467C43}" vid="{219876D6-05DE-4F5A-B736-86EA333E674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Ben Adams;Jeffrey Richter;Mark Fussell</External_x0020_Speaker>
    <m6878b9dd7994da4ba144f95347d99c6 xmlns="01c77077-aee4-4b5f-bd4e-9cd40a6fff29">
      <Terms xmlns="http://schemas.microsoft.com/office/infopath/2007/PartnerControls"/>
    </m6878b9dd7994da4ba144f95347d99c6>
    <Presentation_x0020_Date xmlns="01c77077-aee4-4b5f-bd4e-9cd40a6fff29">2016-03-31T07:00:00+00:00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B874</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Props1.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purl.org/dc/terms/"/>
    <ds:schemaRef ds:uri="http://schemas.microsoft.com/sharepoint/v3"/>
    <ds:schemaRef ds:uri="http://schemas.microsoft.com/office/infopath/2007/PartnerControls"/>
    <ds:schemaRef ds:uri="http://schemas.microsoft.com/office/2006/documentManagement/types"/>
    <ds:schemaRef ds:uri="01c77077-aee4-4b5f-bd4e-9cd40a6fff29"/>
    <ds:schemaRef ds:uri="http://purl.org/dc/elements/1.1/"/>
    <ds:schemaRef ds:uri="http://schemas.microsoft.com/office/2006/metadata/properties"/>
    <ds:schemaRef ds:uri="230e9df3-be65-4c73-a93b-d1236ebd677e"/>
    <ds:schemaRef ds:uri="8ff673fc-3231-4e3a-893b-6d7f7cd32766"/>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21</TotalTime>
  <Words>1476</Words>
  <Application>Microsoft Office PowerPoint</Application>
  <PresentationFormat>Custom</PresentationFormat>
  <Paragraphs>339</Paragraphs>
  <Slides>30</Slides>
  <Notes>19</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30</vt:i4>
      </vt:variant>
    </vt:vector>
  </HeadingPairs>
  <TitlesOfParts>
    <vt:vector size="42" baseType="lpstr">
      <vt:lpstr>MS PGothic</vt:lpstr>
      <vt:lpstr>Arial</vt:lpstr>
      <vt:lpstr>Calibri</vt:lpstr>
      <vt:lpstr>Consolas</vt:lpstr>
      <vt:lpstr>Segoe UI</vt:lpstr>
      <vt:lpstr>Segoe UI Light</vt:lpstr>
      <vt:lpstr>Segoe UI Semilight</vt:lpstr>
      <vt:lpstr>Wingdings</vt:lpstr>
      <vt:lpstr>5-30721_Build_2016_Template_Light</vt:lpstr>
      <vt:lpstr>5-30721_Build_2016_Template_Dark</vt:lpstr>
      <vt:lpstr>1_Jeffrey Richter</vt:lpstr>
      <vt:lpstr>Image</vt:lpstr>
      <vt:lpstr>PowerPoint Presentation</vt:lpstr>
      <vt:lpstr>Azure Service Fabric for Developers</vt:lpstr>
      <vt:lpstr>Why a microservices approach?</vt:lpstr>
      <vt:lpstr>PowerPoint Presentation</vt:lpstr>
      <vt:lpstr>PowerPoint Presentation</vt:lpstr>
      <vt:lpstr>PowerPoint Presentation</vt:lpstr>
      <vt:lpstr>Service Fabric Cluster </vt:lpstr>
      <vt:lpstr>PowerPoint Presentation</vt:lpstr>
      <vt:lpstr>Demo</vt:lpstr>
      <vt:lpstr>Action App in Azure</vt:lpstr>
      <vt:lpstr>Demo</vt:lpstr>
      <vt:lpstr>Service Fabric Platform Capabilities</vt:lpstr>
      <vt:lpstr>Website Guest Executable &amp; Dockers Containers ServiceManifest.xml</vt:lpstr>
      <vt:lpstr>Service Fabric Platform Capabilities</vt:lpstr>
      <vt:lpstr>Demo</vt:lpstr>
      <vt:lpstr>State Architectures: Traditional vs Service Fabric</vt:lpstr>
      <vt:lpstr>Service Fabric Platform Capabilities</vt:lpstr>
      <vt:lpstr>Stateful Auction Service</vt:lpstr>
      <vt:lpstr>Demo</vt:lpstr>
      <vt:lpstr>PowerPoint Presentation</vt:lpstr>
      <vt:lpstr>PowerPoint Presentation</vt:lpstr>
      <vt:lpstr>PowerPoint Presentation</vt:lpstr>
      <vt:lpstr>Ultra Massively Multiplayer Game</vt:lpstr>
      <vt:lpstr>Born in the cloud </vt:lpstr>
      <vt:lpstr>High Performance</vt:lpstr>
      <vt:lpstr>PowerPoint Presentation</vt:lpstr>
      <vt:lpstr>Demo</vt:lpstr>
      <vt:lpstr>Call to Action</vt:lpstr>
      <vt:lpstr>Please Complete An Evaluation Form Your input is important!</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Service Fabric for Developers</dc:title>
  <dc:subject>&lt;Speech title here&gt;</dc:subject>
  <dc:creator>Shows</dc:creator>
  <cp:keywords>Microsoft Build 2016</cp:keywords>
  <dc:description>Template: Mitchell Derrey, Silver Fox Productions
Formatting: 
Audience Type:</dc:description>
  <cp:lastModifiedBy> </cp:lastModifiedBy>
  <cp:revision>5</cp:revision>
  <dcterms:created xsi:type="dcterms:W3CDTF">2016-03-30T16:36:17Z</dcterms:created>
  <dcterms:modified xsi:type="dcterms:W3CDTF">2016-03-31T23:07:36Z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